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8" r:id="rId5"/>
  </p:sldMasterIdLst>
  <p:notesMasterIdLst>
    <p:notesMasterId r:id="rId19"/>
  </p:notesMasterIdLst>
  <p:sldIdLst>
    <p:sldId id="287" r:id="rId6"/>
    <p:sldId id="615" r:id="rId7"/>
    <p:sldId id="674" r:id="rId8"/>
    <p:sldId id="679" r:id="rId9"/>
    <p:sldId id="650" r:id="rId10"/>
    <p:sldId id="651" r:id="rId11"/>
    <p:sldId id="675" r:id="rId12"/>
    <p:sldId id="654" r:id="rId13"/>
    <p:sldId id="671" r:id="rId14"/>
    <p:sldId id="676" r:id="rId15"/>
    <p:sldId id="677" r:id="rId16"/>
    <p:sldId id="678" r:id="rId17"/>
    <p:sldId id="259" r:id="rId18"/>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8E20E3A-6FCC-4A4E-B14E-A656A2206A07}" v="4" dt="2026-04-21T12:55:25.58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280" autoAdjust="0"/>
    <p:restoredTop sz="74219" autoAdjust="0"/>
  </p:normalViewPr>
  <p:slideViewPr>
    <p:cSldViewPr snapToGrid="0">
      <p:cViewPr varScale="1">
        <p:scale>
          <a:sx n="82" d="100"/>
          <a:sy n="82" d="100"/>
        </p:scale>
        <p:origin x="1980"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79005A-070C-467E-B27A-F175E48655F2}" type="datetimeFigureOut">
              <a:rPr lang="nl-NL" smtClean="0"/>
              <a:t>4-5-2026</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CBEE17-9DF4-4575-B5F4-E50967613720}" type="slidenum">
              <a:rPr lang="nl-NL" smtClean="0"/>
              <a:t>‹nr.›</a:t>
            </a:fld>
            <a:endParaRPr lang="nl-NL"/>
          </a:p>
        </p:txBody>
      </p:sp>
    </p:spTree>
    <p:extLst>
      <p:ext uri="{BB962C8B-B14F-4D97-AF65-F5344CB8AC3E}">
        <p14:creationId xmlns:p14="http://schemas.microsoft.com/office/powerpoint/2010/main" val="23713958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BC4397-8C58-43BB-724D-F377E34A07F5}"/>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3A2EA5C7-A1A6-F5B9-541D-356C1B4150E4}"/>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F5D0AA26-F834-2222-E14E-ADFF83849EDC}"/>
              </a:ext>
            </a:extLst>
          </p:cNvPr>
          <p:cNvSpPr>
            <a:spLocks noGrp="1"/>
          </p:cNvSpPr>
          <p:nvPr>
            <p:ph type="body" idx="1"/>
          </p:nvPr>
        </p:nvSpPr>
        <p:spPr/>
        <p:txBody>
          <a:bodyPr/>
          <a:lstStyle/>
          <a:p>
            <a:r>
              <a:rPr lang="nl-NL" dirty="0"/>
              <a:t>Start de les met het maken van afspraken, om te zorgen dat iedereen zich veilig voelt. Dat is belangrijk als je het in de klas over seksualiteit gaat hebben. Je kunt de jongeren vragen welke afspraken zij belangrijk vinden en eventueel aanvullen. </a:t>
            </a:r>
          </a:p>
        </p:txBody>
      </p:sp>
      <p:sp>
        <p:nvSpPr>
          <p:cNvPr id="4" name="Tijdelijke aanduiding voor dianummer 3">
            <a:extLst>
              <a:ext uri="{FF2B5EF4-FFF2-40B4-BE49-F238E27FC236}">
                <a16:creationId xmlns:a16="http://schemas.microsoft.com/office/drawing/2014/main" id="{1C1CBBC3-0AC6-6C96-8BAB-2F372E50E94F}"/>
              </a:ext>
            </a:extLst>
          </p:cNvPr>
          <p:cNvSpPr>
            <a:spLocks noGrp="1"/>
          </p:cNvSpPr>
          <p:nvPr>
            <p:ph type="sldNum" sz="quarter" idx="5"/>
          </p:nvPr>
        </p:nvSpPr>
        <p:spPr/>
        <p:txBody>
          <a:bodyPr/>
          <a:lstStyle/>
          <a:p>
            <a:fld id="{088A0046-E02E-454D-8DEA-7F5137BFBB63}" type="slidenum">
              <a:rPr lang="nl-NL" smtClean="0"/>
              <a:t>2</a:t>
            </a:fld>
            <a:endParaRPr lang="nl-NL"/>
          </a:p>
        </p:txBody>
      </p:sp>
    </p:spTree>
    <p:extLst>
      <p:ext uri="{BB962C8B-B14F-4D97-AF65-F5344CB8AC3E}">
        <p14:creationId xmlns:p14="http://schemas.microsoft.com/office/powerpoint/2010/main" val="20654082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20DC86-4A35-870C-E6CF-C553FFFD67F2}"/>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A6518004-0E7C-90BD-4E42-F2B7BAAB348F}"/>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2EC7BD0B-7921-C585-DAB1-624643E11F06}"/>
              </a:ext>
            </a:extLst>
          </p:cNvPr>
          <p:cNvSpPr>
            <a:spLocks noGrp="1"/>
          </p:cNvSpPr>
          <p:nvPr>
            <p:ph type="body" idx="1"/>
          </p:nvPr>
        </p:nvSpPr>
        <p:spPr/>
        <p:txBody>
          <a:bodyPr/>
          <a:lstStyle/>
          <a:p>
            <a:r>
              <a:rPr lang="nl-NL" sz="1200" b="1" kern="1200" dirty="0">
                <a:solidFill>
                  <a:schemeClr val="tx1"/>
                </a:solidFill>
                <a:effectLst/>
                <a:latin typeface="+mn-lt"/>
                <a:ea typeface="+mn-ea"/>
                <a:cs typeface="+mn-cs"/>
              </a:rPr>
              <a:t>5 minuten</a:t>
            </a:r>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Geef aan dat dit een individuele opdracht is die niet gedeeld hoeft te worden.</a:t>
            </a:r>
          </a:p>
          <a:p>
            <a:r>
              <a:rPr lang="nl-NL" sz="1200" kern="1200" dirty="0">
                <a:solidFill>
                  <a:schemeClr val="tx1"/>
                </a:solidFill>
                <a:effectLst/>
                <a:latin typeface="+mn-lt"/>
                <a:ea typeface="+mn-ea"/>
                <a:cs typeface="+mn-cs"/>
              </a:rPr>
              <a:t>We gaan nu even stil staan bij wat jij meeneemt uit deze les. Dit is alleen voor jezelf.</a:t>
            </a:r>
          </a:p>
          <a:p>
            <a:r>
              <a:rPr lang="nl-NL" sz="1200" kern="1200" dirty="0">
                <a:solidFill>
                  <a:schemeClr val="tx1"/>
                </a:solidFill>
                <a:effectLst/>
                <a:latin typeface="+mn-lt"/>
                <a:ea typeface="+mn-ea"/>
                <a:cs typeface="+mn-cs"/>
              </a:rPr>
              <a:t> </a:t>
            </a:r>
          </a:p>
          <a:p>
            <a:r>
              <a:rPr lang="nl-NL" sz="1200" b="1" kern="1200" dirty="0">
                <a:solidFill>
                  <a:schemeClr val="tx1"/>
                </a:solidFill>
                <a:effectLst/>
                <a:latin typeface="+mn-lt"/>
                <a:ea typeface="+mn-ea"/>
                <a:cs typeface="+mn-cs"/>
              </a:rPr>
              <a:t>Uitvoering</a:t>
            </a:r>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Laat jongeren één of meer van de volgende vragen beantwoorden op papier:</a:t>
            </a:r>
          </a:p>
          <a:p>
            <a:pPr lvl="1"/>
            <a:r>
              <a:rPr lang="nl-NL" sz="1200" kern="1200" dirty="0">
                <a:solidFill>
                  <a:schemeClr val="tx1"/>
                </a:solidFill>
                <a:effectLst/>
                <a:latin typeface="+mn-lt"/>
                <a:ea typeface="+mn-ea"/>
                <a:cs typeface="+mn-cs"/>
              </a:rPr>
              <a:t>- Wat is je bijgebleven van de e-</a:t>
            </a:r>
            <a:r>
              <a:rPr lang="nl-NL" sz="1200" kern="1200" dirty="0" err="1">
                <a:solidFill>
                  <a:schemeClr val="tx1"/>
                </a:solidFill>
                <a:effectLst/>
                <a:latin typeface="+mn-lt"/>
                <a:ea typeface="+mn-ea"/>
                <a:cs typeface="+mn-cs"/>
              </a:rPr>
              <a:t>learning</a:t>
            </a:r>
            <a:r>
              <a:rPr lang="nl-NL" sz="1200" kern="1200" dirty="0">
                <a:solidFill>
                  <a:schemeClr val="tx1"/>
                </a:solidFill>
                <a:effectLst/>
                <a:latin typeface="+mn-lt"/>
                <a:ea typeface="+mn-ea"/>
                <a:cs typeface="+mn-cs"/>
              </a:rPr>
              <a:t> en deze les?</a:t>
            </a:r>
          </a:p>
          <a:p>
            <a:pPr lvl="1"/>
            <a:r>
              <a:rPr lang="nl-NL" sz="1200" kern="1200" dirty="0">
                <a:solidFill>
                  <a:schemeClr val="tx1"/>
                </a:solidFill>
                <a:effectLst/>
                <a:latin typeface="+mn-lt"/>
                <a:ea typeface="+mn-ea"/>
                <a:cs typeface="+mn-cs"/>
              </a:rPr>
              <a:t>- Wat wist je nog niet? </a:t>
            </a:r>
          </a:p>
          <a:p>
            <a:pPr lvl="1"/>
            <a:r>
              <a:rPr lang="nl-NL" sz="1200" kern="1200" dirty="0">
                <a:solidFill>
                  <a:schemeClr val="tx1"/>
                </a:solidFill>
                <a:effectLst/>
                <a:latin typeface="+mn-lt"/>
                <a:ea typeface="+mn-ea"/>
                <a:cs typeface="+mn-cs"/>
              </a:rPr>
              <a:t>- Wat wist je al wel?</a:t>
            </a:r>
          </a:p>
          <a:p>
            <a:pPr lvl="1"/>
            <a:r>
              <a:rPr lang="nl-NL" sz="1200" kern="1200" dirty="0">
                <a:solidFill>
                  <a:schemeClr val="tx1"/>
                </a:solidFill>
                <a:effectLst/>
                <a:latin typeface="+mn-lt"/>
                <a:ea typeface="+mn-ea"/>
                <a:cs typeface="+mn-cs"/>
              </a:rPr>
              <a:t>- Welke zin zou jij kunnen gebruiken in een gesprek?</a:t>
            </a:r>
          </a:p>
          <a:p>
            <a:pPr lvl="1"/>
            <a:r>
              <a:rPr lang="nl-NL" sz="1200" kern="1200" dirty="0">
                <a:solidFill>
                  <a:schemeClr val="tx1"/>
                </a:solidFill>
                <a:effectLst/>
                <a:latin typeface="+mn-lt"/>
                <a:ea typeface="+mn-ea"/>
                <a:cs typeface="+mn-cs"/>
              </a:rPr>
              <a:t>- Waardoor wordt praten over seks voor jou gemakkelijker?</a:t>
            </a:r>
          </a:p>
          <a:p>
            <a:pPr lvl="1"/>
            <a:r>
              <a:rPr lang="nl-NL" sz="1200" kern="1200" dirty="0">
                <a:solidFill>
                  <a:schemeClr val="tx1"/>
                </a:solidFill>
                <a:effectLst/>
                <a:latin typeface="+mn-lt"/>
                <a:ea typeface="+mn-ea"/>
                <a:cs typeface="+mn-cs"/>
              </a:rPr>
              <a:t>- Wat zou jij doen als je twijfels of vragen hebt over seks? </a:t>
            </a:r>
          </a:p>
          <a:p>
            <a:r>
              <a:rPr lang="nl-NL" sz="1200" kern="1200" dirty="0">
                <a:solidFill>
                  <a:schemeClr val="tx1"/>
                </a:solidFill>
                <a:effectLst/>
                <a:latin typeface="+mn-lt"/>
                <a:ea typeface="+mn-ea"/>
                <a:cs typeface="+mn-cs"/>
              </a:rPr>
              <a:t> </a:t>
            </a:r>
          </a:p>
          <a:p>
            <a:r>
              <a:rPr lang="nl-NL" sz="1200" b="1" kern="1200" dirty="0">
                <a:solidFill>
                  <a:schemeClr val="tx1"/>
                </a:solidFill>
                <a:effectLst/>
                <a:latin typeface="+mn-lt"/>
                <a:ea typeface="+mn-ea"/>
                <a:cs typeface="+mn-cs"/>
              </a:rPr>
              <a:t>Afsluiting</a:t>
            </a:r>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Rond klassikaal af met de boodschap: twijfelen is normaal, vragen stellen is sterk. Seksualiteit hoort fijn én veilig te zijn.</a:t>
            </a:r>
          </a:p>
          <a:p>
            <a:br>
              <a:rPr lang="nl-NL" sz="1200" kern="1200" dirty="0">
                <a:solidFill>
                  <a:schemeClr val="tx1"/>
                </a:solidFill>
                <a:effectLst/>
                <a:latin typeface="+mn-lt"/>
                <a:ea typeface="+mn-ea"/>
                <a:cs typeface="+mn-cs"/>
              </a:rPr>
            </a:br>
            <a:endParaRPr lang="nl-NL" dirty="0"/>
          </a:p>
        </p:txBody>
      </p:sp>
      <p:sp>
        <p:nvSpPr>
          <p:cNvPr id="4" name="Tijdelijke aanduiding voor dianummer 3">
            <a:extLst>
              <a:ext uri="{FF2B5EF4-FFF2-40B4-BE49-F238E27FC236}">
                <a16:creationId xmlns:a16="http://schemas.microsoft.com/office/drawing/2014/main" id="{68588E7A-EA4A-CF6A-B9AA-324A1FEEF625}"/>
              </a:ext>
            </a:extLst>
          </p:cNvPr>
          <p:cNvSpPr>
            <a:spLocks noGrp="1"/>
          </p:cNvSpPr>
          <p:nvPr>
            <p:ph type="sldNum" sz="quarter" idx="5"/>
          </p:nvPr>
        </p:nvSpPr>
        <p:spPr/>
        <p:txBody>
          <a:bodyPr/>
          <a:lstStyle/>
          <a:p>
            <a:fld id="{4BCBEE17-9DF4-4575-B5F4-E50967613720}" type="slidenum">
              <a:rPr lang="nl-NL" smtClean="0"/>
              <a:t>11</a:t>
            </a:fld>
            <a:endParaRPr lang="nl-NL"/>
          </a:p>
        </p:txBody>
      </p:sp>
    </p:spTree>
    <p:extLst>
      <p:ext uri="{BB962C8B-B14F-4D97-AF65-F5344CB8AC3E}">
        <p14:creationId xmlns:p14="http://schemas.microsoft.com/office/powerpoint/2010/main" val="24521392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6CF299-0FA6-0693-3653-2F65A50A820E}"/>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326BBB2F-4AE6-51A6-B901-B196F33CA2E5}"/>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FE0D40DF-A286-3093-BE33-5977C189EF55}"/>
              </a:ext>
            </a:extLst>
          </p:cNvPr>
          <p:cNvSpPr>
            <a:spLocks noGrp="1"/>
          </p:cNvSpPr>
          <p:nvPr>
            <p:ph type="body" idx="1"/>
          </p:nvPr>
        </p:nvSpPr>
        <p:spPr/>
        <p:txBody>
          <a:bodyPr/>
          <a:lstStyle/>
          <a:p>
            <a:r>
              <a:rPr lang="nl-NL" sz="1200" b="1" kern="1200" dirty="0">
                <a:solidFill>
                  <a:schemeClr val="tx1"/>
                </a:solidFill>
                <a:effectLst/>
                <a:latin typeface="+mn-lt"/>
                <a:ea typeface="+mn-ea"/>
                <a:cs typeface="+mn-cs"/>
              </a:rPr>
              <a:t>5 minuten</a:t>
            </a:r>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Geef aan dat dit een individuele opdracht is die niet gedeeld hoeft te worden.</a:t>
            </a:r>
          </a:p>
          <a:p>
            <a:r>
              <a:rPr lang="nl-NL" sz="1200" kern="1200" dirty="0">
                <a:solidFill>
                  <a:schemeClr val="tx1"/>
                </a:solidFill>
                <a:effectLst/>
                <a:latin typeface="+mn-lt"/>
                <a:ea typeface="+mn-ea"/>
                <a:cs typeface="+mn-cs"/>
              </a:rPr>
              <a:t>We gaan nu even stil staan bij wat jij meeneemt uit deze les. Dit is alleen voor jezelf.</a:t>
            </a:r>
          </a:p>
          <a:p>
            <a:r>
              <a:rPr lang="nl-NL" sz="1200" kern="1200" dirty="0">
                <a:solidFill>
                  <a:schemeClr val="tx1"/>
                </a:solidFill>
                <a:effectLst/>
                <a:latin typeface="+mn-lt"/>
                <a:ea typeface="+mn-ea"/>
                <a:cs typeface="+mn-cs"/>
              </a:rPr>
              <a:t> </a:t>
            </a:r>
          </a:p>
          <a:p>
            <a:r>
              <a:rPr lang="nl-NL" sz="1200" b="1" kern="1200" dirty="0">
                <a:solidFill>
                  <a:schemeClr val="tx1"/>
                </a:solidFill>
                <a:effectLst/>
                <a:latin typeface="+mn-lt"/>
                <a:ea typeface="+mn-ea"/>
                <a:cs typeface="+mn-cs"/>
              </a:rPr>
              <a:t>Uitvoering</a:t>
            </a:r>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Laat jongeren één of meer van de volgende vragen beantwoorden op papier:</a:t>
            </a:r>
          </a:p>
          <a:p>
            <a:pPr lvl="1"/>
            <a:r>
              <a:rPr lang="nl-NL" sz="1200" kern="1200" dirty="0">
                <a:solidFill>
                  <a:schemeClr val="tx1"/>
                </a:solidFill>
                <a:effectLst/>
                <a:latin typeface="+mn-lt"/>
                <a:ea typeface="+mn-ea"/>
                <a:cs typeface="+mn-cs"/>
              </a:rPr>
              <a:t>- Wat is je bijgebleven van de e-</a:t>
            </a:r>
            <a:r>
              <a:rPr lang="nl-NL" sz="1200" kern="1200" dirty="0" err="1">
                <a:solidFill>
                  <a:schemeClr val="tx1"/>
                </a:solidFill>
                <a:effectLst/>
                <a:latin typeface="+mn-lt"/>
                <a:ea typeface="+mn-ea"/>
                <a:cs typeface="+mn-cs"/>
              </a:rPr>
              <a:t>learning</a:t>
            </a:r>
            <a:r>
              <a:rPr lang="nl-NL" sz="1200" kern="1200" dirty="0">
                <a:solidFill>
                  <a:schemeClr val="tx1"/>
                </a:solidFill>
                <a:effectLst/>
                <a:latin typeface="+mn-lt"/>
                <a:ea typeface="+mn-ea"/>
                <a:cs typeface="+mn-cs"/>
              </a:rPr>
              <a:t> en deze les?</a:t>
            </a:r>
          </a:p>
          <a:p>
            <a:pPr lvl="1"/>
            <a:r>
              <a:rPr lang="nl-NL" sz="1200" kern="1200" dirty="0">
                <a:solidFill>
                  <a:schemeClr val="tx1"/>
                </a:solidFill>
                <a:effectLst/>
                <a:latin typeface="+mn-lt"/>
                <a:ea typeface="+mn-ea"/>
                <a:cs typeface="+mn-cs"/>
              </a:rPr>
              <a:t>- Wat wist je nog niet? </a:t>
            </a:r>
          </a:p>
          <a:p>
            <a:pPr lvl="1"/>
            <a:r>
              <a:rPr lang="nl-NL" sz="1200" kern="1200" dirty="0">
                <a:solidFill>
                  <a:schemeClr val="tx1"/>
                </a:solidFill>
                <a:effectLst/>
                <a:latin typeface="+mn-lt"/>
                <a:ea typeface="+mn-ea"/>
                <a:cs typeface="+mn-cs"/>
              </a:rPr>
              <a:t>- Wat wist je al wel?</a:t>
            </a:r>
          </a:p>
          <a:p>
            <a:pPr lvl="1"/>
            <a:r>
              <a:rPr lang="nl-NL" sz="1200" kern="1200" dirty="0">
                <a:solidFill>
                  <a:schemeClr val="tx1"/>
                </a:solidFill>
                <a:effectLst/>
                <a:latin typeface="+mn-lt"/>
                <a:ea typeface="+mn-ea"/>
                <a:cs typeface="+mn-cs"/>
              </a:rPr>
              <a:t>- Welke zin zou jij kunnen gebruiken in een gesprek?</a:t>
            </a:r>
          </a:p>
          <a:p>
            <a:pPr lvl="1"/>
            <a:r>
              <a:rPr lang="nl-NL" sz="1200" kern="1200" dirty="0">
                <a:solidFill>
                  <a:schemeClr val="tx1"/>
                </a:solidFill>
                <a:effectLst/>
                <a:latin typeface="+mn-lt"/>
                <a:ea typeface="+mn-ea"/>
                <a:cs typeface="+mn-cs"/>
              </a:rPr>
              <a:t>- Waardoor wordt praten over seks voor jou gemakkelijker?</a:t>
            </a:r>
          </a:p>
          <a:p>
            <a:pPr lvl="1"/>
            <a:r>
              <a:rPr lang="nl-NL" sz="1200" kern="1200" dirty="0">
                <a:solidFill>
                  <a:schemeClr val="tx1"/>
                </a:solidFill>
                <a:effectLst/>
                <a:latin typeface="+mn-lt"/>
                <a:ea typeface="+mn-ea"/>
                <a:cs typeface="+mn-cs"/>
              </a:rPr>
              <a:t>- Wat zou jij doen als je twijfels of vragen hebt over seks? </a:t>
            </a:r>
          </a:p>
          <a:p>
            <a:r>
              <a:rPr lang="nl-NL" sz="1200" kern="1200" dirty="0">
                <a:solidFill>
                  <a:schemeClr val="tx1"/>
                </a:solidFill>
                <a:effectLst/>
                <a:latin typeface="+mn-lt"/>
                <a:ea typeface="+mn-ea"/>
                <a:cs typeface="+mn-cs"/>
              </a:rPr>
              <a:t> </a:t>
            </a:r>
          </a:p>
          <a:p>
            <a:r>
              <a:rPr lang="nl-NL" sz="1200" b="1" kern="1200" dirty="0">
                <a:solidFill>
                  <a:schemeClr val="tx1"/>
                </a:solidFill>
                <a:effectLst/>
                <a:latin typeface="+mn-lt"/>
                <a:ea typeface="+mn-ea"/>
                <a:cs typeface="+mn-cs"/>
              </a:rPr>
              <a:t>Afsluiting</a:t>
            </a:r>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Rond klassikaal af met de boodschap: twijfelen is normaal, vragen stellen is sterk. Seksualiteit hoort fijn én veilig te zijn.</a:t>
            </a:r>
          </a:p>
          <a:p>
            <a:br>
              <a:rPr lang="nl-NL" sz="1200" kern="1200" dirty="0">
                <a:solidFill>
                  <a:schemeClr val="tx1"/>
                </a:solidFill>
                <a:effectLst/>
                <a:latin typeface="+mn-lt"/>
                <a:ea typeface="+mn-ea"/>
                <a:cs typeface="+mn-cs"/>
              </a:rPr>
            </a:br>
            <a:endParaRPr lang="nl-NL" dirty="0"/>
          </a:p>
        </p:txBody>
      </p:sp>
      <p:sp>
        <p:nvSpPr>
          <p:cNvPr id="4" name="Tijdelijke aanduiding voor dianummer 3">
            <a:extLst>
              <a:ext uri="{FF2B5EF4-FFF2-40B4-BE49-F238E27FC236}">
                <a16:creationId xmlns:a16="http://schemas.microsoft.com/office/drawing/2014/main" id="{C3515D29-4A04-00EA-D754-64BBC7DDBED9}"/>
              </a:ext>
            </a:extLst>
          </p:cNvPr>
          <p:cNvSpPr>
            <a:spLocks noGrp="1"/>
          </p:cNvSpPr>
          <p:nvPr>
            <p:ph type="sldNum" sz="quarter" idx="5"/>
          </p:nvPr>
        </p:nvSpPr>
        <p:spPr/>
        <p:txBody>
          <a:bodyPr/>
          <a:lstStyle/>
          <a:p>
            <a:fld id="{4BCBEE17-9DF4-4575-B5F4-E50967613720}" type="slidenum">
              <a:rPr lang="nl-NL" smtClean="0"/>
              <a:t>12</a:t>
            </a:fld>
            <a:endParaRPr lang="nl-NL"/>
          </a:p>
        </p:txBody>
      </p:sp>
    </p:spTree>
    <p:extLst>
      <p:ext uri="{BB962C8B-B14F-4D97-AF65-F5344CB8AC3E}">
        <p14:creationId xmlns:p14="http://schemas.microsoft.com/office/powerpoint/2010/main" val="4355286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8A0046-E02E-454D-8DEA-7F5137BFBB63}"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98779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526194-4E4C-55DD-853D-AC5E407F4145}"/>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E5DB5881-92E7-0387-B1CF-A13FC2CF5CB9}"/>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A6601937-37C0-16E2-5C10-D7A6BD7DA2CC}"/>
              </a:ext>
            </a:extLst>
          </p:cNvPr>
          <p:cNvSpPr>
            <a:spLocks noGrp="1"/>
          </p:cNvSpPr>
          <p:nvPr>
            <p:ph type="body" idx="1"/>
          </p:nvPr>
        </p:nvSpPr>
        <p:spPr/>
        <p:txBody>
          <a:bodyPr/>
          <a:lstStyle/>
          <a:p>
            <a:r>
              <a:rPr lang="nl-NL" dirty="0"/>
              <a:t>Start de les met het maken van afspraken, om te zorgen dat iedereen zich veilig voelt. Dat is belangrijk als je het in de klas over seksualiteit gaat hebben. Je kunt de jongeren vragen welke afspraken zij belangrijk vinden en eventueel aanvullen. </a:t>
            </a:r>
          </a:p>
        </p:txBody>
      </p:sp>
      <p:sp>
        <p:nvSpPr>
          <p:cNvPr id="4" name="Tijdelijke aanduiding voor dianummer 3">
            <a:extLst>
              <a:ext uri="{FF2B5EF4-FFF2-40B4-BE49-F238E27FC236}">
                <a16:creationId xmlns:a16="http://schemas.microsoft.com/office/drawing/2014/main" id="{F01F6295-1016-10F8-B8AE-66949342D294}"/>
              </a:ext>
            </a:extLst>
          </p:cNvPr>
          <p:cNvSpPr>
            <a:spLocks noGrp="1"/>
          </p:cNvSpPr>
          <p:nvPr>
            <p:ph type="sldNum" sz="quarter" idx="5"/>
          </p:nvPr>
        </p:nvSpPr>
        <p:spPr/>
        <p:txBody>
          <a:bodyPr/>
          <a:lstStyle/>
          <a:p>
            <a:fld id="{088A0046-E02E-454D-8DEA-7F5137BFBB63}" type="slidenum">
              <a:rPr lang="nl-NL" smtClean="0"/>
              <a:t>3</a:t>
            </a:fld>
            <a:endParaRPr lang="nl-NL"/>
          </a:p>
        </p:txBody>
      </p:sp>
    </p:spTree>
    <p:extLst>
      <p:ext uri="{BB962C8B-B14F-4D97-AF65-F5344CB8AC3E}">
        <p14:creationId xmlns:p14="http://schemas.microsoft.com/office/powerpoint/2010/main" val="13939878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D219BD-CE62-0684-06A6-6C07C9364893}"/>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36F8B258-5E4C-8A17-0ABC-E5F19011C5DA}"/>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D12C9B81-0F9E-B70D-7669-9C7DA9540908}"/>
              </a:ext>
            </a:extLst>
          </p:cNvPr>
          <p:cNvSpPr>
            <a:spLocks noGrp="1"/>
          </p:cNvSpPr>
          <p:nvPr>
            <p:ph type="body" idx="1"/>
          </p:nvPr>
        </p:nvSpPr>
        <p:spPr/>
        <p:txBody>
          <a:bodyPr/>
          <a:lstStyle/>
          <a:p>
            <a:r>
              <a:rPr lang="nl-NL" dirty="0"/>
              <a:t>Deze slide kun je overslaan als de e-</a:t>
            </a:r>
            <a:r>
              <a:rPr lang="nl-NL" dirty="0" err="1"/>
              <a:t>learning</a:t>
            </a:r>
            <a:r>
              <a:rPr lang="nl-NL" dirty="0"/>
              <a:t> al als huiswerk is gemaakt. </a:t>
            </a:r>
          </a:p>
        </p:txBody>
      </p:sp>
      <p:sp>
        <p:nvSpPr>
          <p:cNvPr id="4" name="Tijdelijke aanduiding voor dianummer 3">
            <a:extLst>
              <a:ext uri="{FF2B5EF4-FFF2-40B4-BE49-F238E27FC236}">
                <a16:creationId xmlns:a16="http://schemas.microsoft.com/office/drawing/2014/main" id="{783D108E-73FA-C3D5-346D-09BBCBA79CA6}"/>
              </a:ext>
            </a:extLst>
          </p:cNvPr>
          <p:cNvSpPr>
            <a:spLocks noGrp="1"/>
          </p:cNvSpPr>
          <p:nvPr>
            <p:ph type="sldNum" sz="quarter" idx="5"/>
          </p:nvPr>
        </p:nvSpPr>
        <p:spPr/>
        <p:txBody>
          <a:bodyPr/>
          <a:lstStyle/>
          <a:p>
            <a:fld id="{088A0046-E02E-454D-8DEA-7F5137BFBB63}" type="slidenum">
              <a:rPr lang="nl-NL" smtClean="0"/>
              <a:t>4</a:t>
            </a:fld>
            <a:endParaRPr lang="nl-NL"/>
          </a:p>
        </p:txBody>
      </p:sp>
    </p:spTree>
    <p:extLst>
      <p:ext uri="{BB962C8B-B14F-4D97-AF65-F5344CB8AC3E}">
        <p14:creationId xmlns:p14="http://schemas.microsoft.com/office/powerpoint/2010/main" val="39088858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a:solidFill>
                  <a:schemeClr val="tx1"/>
                </a:solidFill>
                <a:effectLst/>
                <a:latin typeface="+mn-lt"/>
                <a:ea typeface="+mn-ea"/>
                <a:cs typeface="+mn-cs"/>
              </a:rPr>
              <a:t>Benoem dat deze les aansluit op de e-</a:t>
            </a:r>
            <a:r>
              <a:rPr lang="nl-NL" sz="1200" kern="1200" dirty="0" err="1">
                <a:solidFill>
                  <a:schemeClr val="tx1"/>
                </a:solidFill>
                <a:effectLst/>
                <a:latin typeface="+mn-lt"/>
                <a:ea typeface="+mn-ea"/>
                <a:cs typeface="+mn-cs"/>
              </a:rPr>
              <a:t>learning</a:t>
            </a:r>
            <a:r>
              <a:rPr lang="nl-NL" sz="1200" kern="1200" dirty="0">
                <a:solidFill>
                  <a:schemeClr val="tx1"/>
                </a:solidFill>
                <a:effectLst/>
                <a:latin typeface="+mn-lt"/>
                <a:ea typeface="+mn-ea"/>
                <a:cs typeface="+mn-cs"/>
              </a:rPr>
              <a:t> die de jongeren zojuist (of eerder) hebben gedaan. Belangrijk: houd het tempo hoog en voorkom dat het een herhaling van de hele e-</a:t>
            </a:r>
            <a:r>
              <a:rPr lang="nl-NL" sz="1200" kern="1200" dirty="0" err="1">
                <a:solidFill>
                  <a:schemeClr val="tx1"/>
                </a:solidFill>
                <a:effectLst/>
                <a:latin typeface="+mn-lt"/>
                <a:ea typeface="+mn-ea"/>
                <a:cs typeface="+mn-cs"/>
              </a:rPr>
              <a:t>learning</a:t>
            </a:r>
            <a:r>
              <a:rPr lang="nl-NL" sz="1200" kern="1200" dirty="0">
                <a:solidFill>
                  <a:schemeClr val="tx1"/>
                </a:solidFill>
                <a:effectLst/>
                <a:latin typeface="+mn-lt"/>
                <a:ea typeface="+mn-ea"/>
                <a:cs typeface="+mn-cs"/>
              </a:rPr>
              <a:t> wordt. Het gaat om ophalen, niet opnieuw uitleggen.</a:t>
            </a:r>
          </a:p>
          <a:p>
            <a:r>
              <a:rPr lang="nl-NL" sz="1200" kern="1200" dirty="0">
                <a:solidFill>
                  <a:schemeClr val="tx1"/>
                </a:solidFill>
                <a:effectLst/>
                <a:latin typeface="+mn-lt"/>
                <a:ea typeface="+mn-ea"/>
                <a:cs typeface="+mn-cs"/>
              </a:rPr>
              <a:t> </a:t>
            </a:r>
          </a:p>
          <a:p>
            <a:r>
              <a:rPr lang="nl-NL" sz="1200" kern="1200" dirty="0">
                <a:solidFill>
                  <a:schemeClr val="tx1"/>
                </a:solidFill>
                <a:effectLst/>
                <a:latin typeface="+mn-lt"/>
                <a:ea typeface="+mn-ea"/>
                <a:cs typeface="+mn-cs"/>
              </a:rPr>
              <a:t>Je kunt bijvoorbeeld zeggen:</a:t>
            </a:r>
          </a:p>
          <a:p>
            <a:r>
              <a:rPr lang="nl-NL" sz="1200" kern="1200" dirty="0">
                <a:solidFill>
                  <a:schemeClr val="tx1"/>
                </a:solidFill>
                <a:effectLst/>
                <a:latin typeface="+mn-lt"/>
                <a:ea typeface="+mn-ea"/>
                <a:cs typeface="+mn-cs"/>
              </a:rPr>
              <a:t>“Jullie hebben de e-</a:t>
            </a:r>
            <a:r>
              <a:rPr lang="nl-NL" sz="1200" kern="1200" dirty="0" err="1">
                <a:solidFill>
                  <a:schemeClr val="tx1"/>
                </a:solidFill>
                <a:effectLst/>
                <a:latin typeface="+mn-lt"/>
                <a:ea typeface="+mn-ea"/>
                <a:cs typeface="+mn-cs"/>
              </a:rPr>
              <a:t>learning</a:t>
            </a:r>
            <a:r>
              <a:rPr lang="nl-NL" sz="1200" kern="1200" dirty="0">
                <a:solidFill>
                  <a:schemeClr val="tx1"/>
                </a:solidFill>
                <a:effectLst/>
                <a:latin typeface="+mn-lt"/>
                <a:ea typeface="+mn-ea"/>
                <a:cs typeface="+mn-cs"/>
              </a:rPr>
              <a:t> over Sam gevolgd. Daarin zagen we dat hij zich veilig voelde, maar toch ging twijfelen. We gaan zo kort terughalen wat jullie daaruit hebben meegenomen en bouwen er daarna op voort.”.</a:t>
            </a:r>
          </a:p>
          <a:p>
            <a:r>
              <a:rPr lang="nl-NL" sz="1200" kern="1200" dirty="0">
                <a:solidFill>
                  <a:schemeClr val="tx1"/>
                </a:solidFill>
                <a:effectLst/>
                <a:latin typeface="+mn-lt"/>
                <a:ea typeface="+mn-ea"/>
                <a:cs typeface="+mn-cs"/>
              </a:rPr>
              <a:t> </a:t>
            </a:r>
          </a:p>
          <a:p>
            <a:r>
              <a:rPr lang="nl-NL" sz="1200" kern="1200" dirty="0">
                <a:solidFill>
                  <a:schemeClr val="tx1"/>
                </a:solidFill>
                <a:effectLst/>
                <a:latin typeface="+mn-lt"/>
                <a:ea typeface="+mn-ea"/>
                <a:cs typeface="+mn-cs"/>
              </a:rPr>
              <a:t>Tip: Doe de e-</a:t>
            </a:r>
            <a:r>
              <a:rPr lang="nl-NL" sz="1200" kern="1200" dirty="0" err="1">
                <a:solidFill>
                  <a:schemeClr val="tx1"/>
                </a:solidFill>
                <a:effectLst/>
                <a:latin typeface="+mn-lt"/>
                <a:ea typeface="+mn-ea"/>
                <a:cs typeface="+mn-cs"/>
              </a:rPr>
              <a:t>learning</a:t>
            </a:r>
            <a:r>
              <a:rPr lang="nl-NL" sz="1200" kern="1200" dirty="0">
                <a:solidFill>
                  <a:schemeClr val="tx1"/>
                </a:solidFill>
                <a:effectLst/>
                <a:latin typeface="+mn-lt"/>
                <a:ea typeface="+mn-ea"/>
                <a:cs typeface="+mn-cs"/>
              </a:rPr>
              <a:t> zelf ook, zodat je weet waar leerlingen naar refereren. Er staat ook een beknopte samenvatting van de e-</a:t>
            </a:r>
            <a:r>
              <a:rPr lang="nl-NL" sz="1200" kern="1200" dirty="0" err="1">
                <a:solidFill>
                  <a:schemeClr val="tx1"/>
                </a:solidFill>
                <a:effectLst/>
                <a:latin typeface="+mn-lt"/>
                <a:ea typeface="+mn-ea"/>
                <a:cs typeface="+mn-cs"/>
              </a:rPr>
              <a:t>learning</a:t>
            </a:r>
            <a:r>
              <a:rPr lang="nl-NL" sz="1200" kern="1200" dirty="0">
                <a:solidFill>
                  <a:schemeClr val="tx1"/>
                </a:solidFill>
                <a:effectLst/>
                <a:latin typeface="+mn-lt"/>
                <a:ea typeface="+mn-ea"/>
                <a:cs typeface="+mn-cs"/>
              </a:rPr>
              <a:t> in de bijlage.  </a:t>
            </a:r>
          </a:p>
          <a:p>
            <a:r>
              <a:rPr lang="nl-NL" sz="1200" kern="1200" dirty="0">
                <a:solidFill>
                  <a:schemeClr val="tx1"/>
                </a:solidFill>
                <a:effectLst/>
                <a:latin typeface="+mn-lt"/>
                <a:ea typeface="+mn-ea"/>
                <a:cs typeface="+mn-cs"/>
              </a:rPr>
              <a:t> </a:t>
            </a:r>
          </a:p>
          <a:p>
            <a:r>
              <a:rPr lang="nl-NL" sz="1200" b="1" kern="1200" dirty="0">
                <a:solidFill>
                  <a:schemeClr val="tx1"/>
                </a:solidFill>
                <a:effectLst/>
                <a:latin typeface="+mn-lt"/>
                <a:ea typeface="+mn-ea"/>
                <a:cs typeface="+mn-cs"/>
              </a:rPr>
              <a:t>Korte terugblik</a:t>
            </a:r>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Stel de klas een paar open vragen en laat jongeren hier kort op reageren. Bijvoorbeeld: </a:t>
            </a:r>
          </a:p>
          <a:p>
            <a:r>
              <a:rPr lang="nl-NL" sz="1200" kern="1200" dirty="0">
                <a:solidFill>
                  <a:schemeClr val="tx1"/>
                </a:solidFill>
                <a:effectLst/>
                <a:latin typeface="+mn-lt"/>
                <a:ea typeface="+mn-ea"/>
                <a:cs typeface="+mn-cs"/>
              </a:rPr>
              <a:t> </a:t>
            </a:r>
          </a:p>
          <a:p>
            <a:pPr lvl="0"/>
            <a:r>
              <a:rPr lang="nl-NL" sz="1200" i="1" kern="1200" dirty="0">
                <a:solidFill>
                  <a:schemeClr val="tx1"/>
                </a:solidFill>
                <a:effectLst/>
                <a:latin typeface="+mn-lt"/>
                <a:ea typeface="+mn-ea"/>
                <a:cs typeface="+mn-cs"/>
              </a:rPr>
              <a:t>Wat is je het meest bijgebleven van de e-</a:t>
            </a:r>
            <a:r>
              <a:rPr lang="nl-NL" sz="1200" i="1" kern="1200" dirty="0" err="1">
                <a:solidFill>
                  <a:schemeClr val="tx1"/>
                </a:solidFill>
                <a:effectLst/>
                <a:latin typeface="+mn-lt"/>
                <a:ea typeface="+mn-ea"/>
                <a:cs typeface="+mn-cs"/>
              </a:rPr>
              <a:t>learning</a:t>
            </a:r>
            <a:r>
              <a:rPr lang="nl-NL" sz="1200" i="1" kern="1200" dirty="0">
                <a:solidFill>
                  <a:schemeClr val="tx1"/>
                </a:solidFill>
                <a:effectLst/>
                <a:latin typeface="+mn-lt"/>
                <a:ea typeface="+mn-ea"/>
                <a:cs typeface="+mn-cs"/>
              </a:rPr>
              <a:t>?</a:t>
            </a:r>
            <a:endParaRPr lang="nl-NL" sz="1200" kern="1200" dirty="0">
              <a:solidFill>
                <a:schemeClr val="tx1"/>
              </a:solidFill>
              <a:effectLst/>
              <a:latin typeface="+mn-lt"/>
              <a:ea typeface="+mn-ea"/>
              <a:cs typeface="+mn-cs"/>
            </a:endParaRPr>
          </a:p>
          <a:p>
            <a:r>
              <a:rPr lang="nl-NL" sz="1200" i="1" kern="1200" dirty="0">
                <a:solidFill>
                  <a:schemeClr val="tx1"/>
                </a:solidFill>
                <a:effectLst/>
                <a:latin typeface="+mn-lt"/>
                <a:ea typeface="+mn-ea"/>
                <a:cs typeface="+mn-cs"/>
              </a:rPr>
              <a:t> </a:t>
            </a:r>
            <a:endParaRPr lang="nl-NL" sz="1200" kern="1200" dirty="0">
              <a:solidFill>
                <a:schemeClr val="tx1"/>
              </a:solidFill>
              <a:effectLst/>
              <a:latin typeface="+mn-lt"/>
              <a:ea typeface="+mn-ea"/>
              <a:cs typeface="+mn-cs"/>
            </a:endParaRPr>
          </a:p>
          <a:p>
            <a:pPr lvl="0"/>
            <a:r>
              <a:rPr lang="nl-NL" sz="1200" i="1" kern="1200" dirty="0">
                <a:solidFill>
                  <a:schemeClr val="tx1"/>
                </a:solidFill>
                <a:effectLst/>
                <a:latin typeface="+mn-lt"/>
                <a:ea typeface="+mn-ea"/>
                <a:cs typeface="+mn-cs"/>
              </a:rPr>
              <a:t>Waarom bleef Sam eigenlijk twijfelen, terwijl het leuk was?</a:t>
            </a:r>
            <a:br>
              <a:rPr lang="nl-NL" sz="1200" i="1" kern="1200" dirty="0">
                <a:solidFill>
                  <a:schemeClr val="tx1"/>
                </a:solidFill>
                <a:effectLst/>
                <a:latin typeface="+mn-lt"/>
                <a:ea typeface="+mn-ea"/>
                <a:cs typeface="+mn-cs"/>
              </a:rPr>
            </a:br>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Mogelijke antwoorden die je kunt teruggeven:</a:t>
            </a:r>
          </a:p>
          <a:p>
            <a:pPr marL="171450" lvl="0" indent="-171450">
              <a:buFont typeface="Arial" panose="020B0604020202020204" pitchFamily="34" charset="0"/>
              <a:buChar char="•"/>
            </a:pPr>
            <a:r>
              <a:rPr lang="nl-NL" sz="1200" kern="1200" dirty="0">
                <a:solidFill>
                  <a:schemeClr val="tx1"/>
                </a:solidFill>
                <a:effectLst/>
                <a:latin typeface="+mn-lt"/>
                <a:ea typeface="+mn-ea"/>
                <a:cs typeface="+mn-cs"/>
              </a:rPr>
              <a:t>Geen condoom gebruikt</a:t>
            </a:r>
          </a:p>
          <a:p>
            <a:pPr marL="171450" lvl="0" indent="-171450">
              <a:buFont typeface="Arial" panose="020B0604020202020204" pitchFamily="34" charset="0"/>
              <a:buChar char="•"/>
            </a:pPr>
            <a:r>
              <a:rPr lang="nl-NL" sz="1200" kern="1200" dirty="0">
                <a:solidFill>
                  <a:schemeClr val="tx1"/>
                </a:solidFill>
                <a:effectLst/>
                <a:latin typeface="+mn-lt"/>
                <a:ea typeface="+mn-ea"/>
                <a:cs typeface="+mn-cs"/>
              </a:rPr>
              <a:t>Niet getest</a:t>
            </a:r>
          </a:p>
          <a:p>
            <a:pPr marL="171450" lvl="0" indent="-171450">
              <a:buFont typeface="Arial" panose="020B0604020202020204" pitchFamily="34" charset="0"/>
              <a:buChar char="•"/>
            </a:pPr>
            <a:r>
              <a:rPr lang="nl-NL" sz="1200" kern="1200" dirty="0">
                <a:solidFill>
                  <a:schemeClr val="tx1"/>
                </a:solidFill>
                <a:effectLst/>
                <a:latin typeface="+mn-lt"/>
                <a:ea typeface="+mn-ea"/>
                <a:cs typeface="+mn-cs"/>
              </a:rPr>
              <a:t>Aannames gedaan (“waarschijnlijk geen soa”)</a:t>
            </a:r>
          </a:p>
          <a:p>
            <a:pPr marL="171450" lvl="0" indent="-171450">
              <a:buFont typeface="Arial" panose="020B0604020202020204" pitchFamily="34" charset="0"/>
              <a:buChar char="•"/>
            </a:pPr>
            <a:r>
              <a:rPr lang="nl-NL" sz="1200" kern="1200" dirty="0">
                <a:solidFill>
                  <a:schemeClr val="tx1"/>
                </a:solidFill>
                <a:effectLst/>
                <a:latin typeface="+mn-lt"/>
                <a:ea typeface="+mn-ea"/>
                <a:cs typeface="+mn-cs"/>
              </a:rPr>
              <a:t>Geen anticonceptie besproken</a:t>
            </a:r>
          </a:p>
          <a:p>
            <a:r>
              <a:rPr lang="nl-NL" sz="1200" kern="1200" dirty="0">
                <a:solidFill>
                  <a:schemeClr val="tx1"/>
                </a:solidFill>
                <a:effectLst/>
                <a:latin typeface="+mn-lt"/>
                <a:ea typeface="+mn-ea"/>
                <a:cs typeface="+mn-cs"/>
              </a:rPr>
              <a:t> </a:t>
            </a:r>
          </a:p>
          <a:p>
            <a:pPr lvl="0"/>
            <a:r>
              <a:rPr lang="nl-NL" sz="1200" i="1" kern="1200" dirty="0">
                <a:solidFill>
                  <a:schemeClr val="tx1"/>
                </a:solidFill>
                <a:effectLst/>
                <a:latin typeface="+mn-lt"/>
                <a:ea typeface="+mn-ea"/>
                <a:cs typeface="+mn-cs"/>
              </a:rPr>
              <a:t>Welke belangrijke dingen hebben jullie geleerd?</a:t>
            </a:r>
            <a:br>
              <a:rPr lang="nl-NL" sz="1200" i="1" kern="1200" dirty="0">
                <a:solidFill>
                  <a:schemeClr val="tx1"/>
                </a:solidFill>
                <a:effectLst/>
                <a:latin typeface="+mn-lt"/>
                <a:ea typeface="+mn-ea"/>
                <a:cs typeface="+mn-cs"/>
              </a:rPr>
            </a:br>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Vat samen op het bord in kernwoorden, bijvoorbeeld:</a:t>
            </a:r>
          </a:p>
          <a:p>
            <a:pPr marL="171450" lvl="0" indent="-171450">
              <a:buFont typeface="Arial" panose="020B0604020202020204" pitchFamily="34" charset="0"/>
              <a:buChar char="•"/>
            </a:pPr>
            <a:r>
              <a:rPr lang="nl-NL" sz="1200" kern="1200" dirty="0">
                <a:solidFill>
                  <a:schemeClr val="tx1"/>
                </a:solidFill>
                <a:effectLst/>
                <a:latin typeface="+mn-lt"/>
                <a:ea typeface="+mn-ea"/>
                <a:cs typeface="+mn-cs"/>
              </a:rPr>
              <a:t>Je kunt een soa hebben zonder klachten</a:t>
            </a:r>
          </a:p>
          <a:p>
            <a:pPr marL="171450" lvl="0" indent="-171450">
              <a:buFont typeface="Arial" panose="020B0604020202020204" pitchFamily="34" charset="0"/>
              <a:buChar char="•"/>
            </a:pPr>
            <a:r>
              <a:rPr lang="nl-NL" sz="1200" kern="1200" dirty="0">
                <a:solidFill>
                  <a:schemeClr val="tx1"/>
                </a:solidFill>
                <a:effectLst/>
                <a:latin typeface="+mn-lt"/>
                <a:ea typeface="+mn-ea"/>
                <a:cs typeface="+mn-cs"/>
              </a:rPr>
              <a:t>Testen bij de GGD is gratis en anoniem (tot 25 jaar)</a:t>
            </a:r>
          </a:p>
          <a:p>
            <a:pPr marL="171450" lvl="0" indent="-171450">
              <a:buFont typeface="Arial" panose="020B0604020202020204" pitchFamily="34" charset="0"/>
              <a:buChar char="•"/>
            </a:pPr>
            <a:r>
              <a:rPr lang="nl-NL" sz="1200" kern="1200" dirty="0">
                <a:solidFill>
                  <a:schemeClr val="tx1"/>
                </a:solidFill>
                <a:effectLst/>
                <a:latin typeface="+mn-lt"/>
                <a:ea typeface="+mn-ea"/>
                <a:cs typeface="+mn-cs"/>
              </a:rPr>
              <a:t>De morning-afterpil kan een zwangerschap voorkomen, maar geen soa én het is een noodoplossing, geen anticonceptie</a:t>
            </a:r>
          </a:p>
          <a:p>
            <a:pPr marL="171450" lvl="0" indent="-171450">
              <a:buFont typeface="Arial" panose="020B0604020202020204" pitchFamily="34" charset="0"/>
              <a:buChar char="•"/>
            </a:pPr>
            <a:r>
              <a:rPr lang="nl-NL" sz="1200" kern="1200" dirty="0" err="1">
                <a:solidFill>
                  <a:schemeClr val="tx1"/>
                </a:solidFill>
                <a:effectLst/>
                <a:latin typeface="+mn-lt"/>
                <a:ea typeface="+mn-ea"/>
                <a:cs typeface="+mn-cs"/>
              </a:rPr>
              <a:t>PrEP</a:t>
            </a:r>
            <a:r>
              <a:rPr lang="nl-NL" sz="1200" kern="1200" dirty="0">
                <a:solidFill>
                  <a:schemeClr val="tx1"/>
                </a:solidFill>
                <a:effectLst/>
                <a:latin typeface="+mn-lt"/>
                <a:ea typeface="+mn-ea"/>
                <a:cs typeface="+mn-cs"/>
              </a:rPr>
              <a:t> beschermt tegen hiv, niet tegen andere soa’s</a:t>
            </a:r>
          </a:p>
          <a:p>
            <a:pPr marL="171450" lvl="0" indent="-171450">
              <a:buFont typeface="Arial" panose="020B0604020202020204" pitchFamily="34" charset="0"/>
              <a:buChar char="•"/>
            </a:pPr>
            <a:r>
              <a:rPr lang="nl-NL" sz="1200" kern="1200" dirty="0">
                <a:solidFill>
                  <a:schemeClr val="tx1"/>
                </a:solidFill>
                <a:effectLst/>
                <a:latin typeface="+mn-lt"/>
                <a:ea typeface="+mn-ea"/>
                <a:cs typeface="+mn-cs"/>
              </a:rPr>
              <a:t>Praten kan vooraf, tijdens en achteraf en hoeft niet ongemakkelijk te zijn</a:t>
            </a:r>
          </a:p>
          <a:p>
            <a:pPr marL="171450" lvl="0" indent="-171450">
              <a:buFont typeface="Arial" panose="020B0604020202020204" pitchFamily="34" charset="0"/>
              <a:buChar char="•"/>
            </a:pPr>
            <a:r>
              <a:rPr lang="nl-NL" sz="1200" kern="1200" dirty="0">
                <a:solidFill>
                  <a:schemeClr val="tx1"/>
                </a:solidFill>
                <a:effectLst/>
                <a:latin typeface="+mn-lt"/>
                <a:ea typeface="+mn-ea"/>
                <a:cs typeface="+mn-cs"/>
              </a:rPr>
              <a:t>Twijfelen is normaal</a:t>
            </a:r>
          </a:p>
          <a:p>
            <a:pPr lvl="0"/>
            <a:endParaRPr lang="nl-NL" dirty="0">
              <a:effectLst/>
            </a:endParaRPr>
          </a:p>
          <a:p>
            <a:r>
              <a:rPr lang="nl-NL" sz="1200" kern="1200" dirty="0">
                <a:solidFill>
                  <a:schemeClr val="tx1"/>
                </a:solidFill>
                <a:effectLst/>
                <a:latin typeface="+mn-lt"/>
                <a:ea typeface="+mn-ea"/>
                <a:cs typeface="+mn-cs"/>
              </a:rPr>
              <a:t> </a:t>
            </a:r>
          </a:p>
          <a:p>
            <a:r>
              <a:rPr lang="nl-NL" sz="1200" kern="1200" dirty="0">
                <a:solidFill>
                  <a:schemeClr val="tx1"/>
                </a:solidFill>
                <a:effectLst/>
                <a:latin typeface="+mn-lt"/>
                <a:ea typeface="+mn-ea"/>
                <a:cs typeface="+mn-cs"/>
              </a:rPr>
              <a:t>Sluit de terugblik af met:</a:t>
            </a:r>
          </a:p>
          <a:p>
            <a:r>
              <a:rPr lang="nl-NL" sz="1200" kern="1200" dirty="0">
                <a:solidFill>
                  <a:schemeClr val="tx1"/>
                </a:solidFill>
                <a:effectLst/>
                <a:latin typeface="+mn-lt"/>
                <a:ea typeface="+mn-ea"/>
                <a:cs typeface="+mn-cs"/>
              </a:rPr>
              <a:t>“In de e-</a:t>
            </a:r>
            <a:r>
              <a:rPr lang="nl-NL" sz="1200" kern="1200" dirty="0" err="1">
                <a:solidFill>
                  <a:schemeClr val="tx1"/>
                </a:solidFill>
                <a:effectLst/>
                <a:latin typeface="+mn-lt"/>
                <a:ea typeface="+mn-ea"/>
                <a:cs typeface="+mn-cs"/>
              </a:rPr>
              <a:t>learning</a:t>
            </a:r>
            <a:r>
              <a:rPr lang="nl-NL" sz="1200" kern="1200" dirty="0">
                <a:solidFill>
                  <a:schemeClr val="tx1"/>
                </a:solidFill>
                <a:effectLst/>
                <a:latin typeface="+mn-lt"/>
                <a:ea typeface="+mn-ea"/>
                <a:cs typeface="+mn-cs"/>
              </a:rPr>
              <a:t> zagen jullie dat seksualiteit fijn kan zijn, en dat je je veilig kunt voelen, maar dat dat niet automatisch betekent dat het veilig ís. Jullie hebben gezien dat aannames niet altijd kloppen, dat praten helpt, en dat testen normaal en laagdrempelig is.”</a:t>
            </a:r>
          </a:p>
          <a:p>
            <a:r>
              <a:rPr lang="nl-NL" sz="1200" kern="1200" dirty="0">
                <a:solidFill>
                  <a:schemeClr val="tx1"/>
                </a:solidFill>
                <a:effectLst/>
                <a:latin typeface="+mn-lt"/>
                <a:ea typeface="+mn-ea"/>
                <a:cs typeface="+mn-cs"/>
              </a:rPr>
              <a:t> </a:t>
            </a:r>
          </a:p>
          <a:p>
            <a:r>
              <a:rPr lang="nl-NL" sz="1200" kern="1200" dirty="0">
                <a:solidFill>
                  <a:schemeClr val="tx1"/>
                </a:solidFill>
                <a:effectLst/>
                <a:latin typeface="+mn-lt"/>
                <a:ea typeface="+mn-ea"/>
                <a:cs typeface="+mn-cs"/>
              </a:rPr>
              <a:t>Maak daarna de brug naar de les:</a:t>
            </a:r>
          </a:p>
          <a:p>
            <a:r>
              <a:rPr lang="nl-NL" sz="1200" kern="1200" dirty="0">
                <a:solidFill>
                  <a:schemeClr val="tx1"/>
                </a:solidFill>
                <a:effectLst/>
                <a:latin typeface="+mn-lt"/>
                <a:ea typeface="+mn-ea"/>
                <a:cs typeface="+mn-cs"/>
              </a:rPr>
              <a:t>“Vandaag gaan we daar dieper op in. Niet om opnieuw feiten te leren, maar om te oefenen hoe je hier zelf mee omgaat.”</a:t>
            </a:r>
          </a:p>
          <a:p>
            <a:pPr marL="0" indent="0">
              <a:buFont typeface="Arial" panose="020B0604020202020204" pitchFamily="34" charset="0"/>
              <a:buNone/>
            </a:pPr>
            <a:endParaRPr lang="nl-NL" dirty="0"/>
          </a:p>
        </p:txBody>
      </p:sp>
      <p:sp>
        <p:nvSpPr>
          <p:cNvPr id="4" name="Tijdelijke aanduiding voor dianummer 3"/>
          <p:cNvSpPr>
            <a:spLocks noGrp="1"/>
          </p:cNvSpPr>
          <p:nvPr>
            <p:ph type="sldNum" sz="quarter" idx="5"/>
          </p:nvPr>
        </p:nvSpPr>
        <p:spPr/>
        <p:txBody>
          <a:bodyPr/>
          <a:lstStyle/>
          <a:p>
            <a:fld id="{4BCBEE17-9DF4-4575-B5F4-E50967613720}" type="slidenum">
              <a:rPr lang="nl-NL" smtClean="0"/>
              <a:t>5</a:t>
            </a:fld>
            <a:endParaRPr lang="nl-NL"/>
          </a:p>
        </p:txBody>
      </p:sp>
    </p:spTree>
    <p:extLst>
      <p:ext uri="{BB962C8B-B14F-4D97-AF65-F5344CB8AC3E}">
        <p14:creationId xmlns:p14="http://schemas.microsoft.com/office/powerpoint/2010/main" val="14021417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a:t>10 minuten</a:t>
            </a:r>
          </a:p>
          <a:p>
            <a:endParaRPr lang="nl-NL" dirty="0"/>
          </a:p>
          <a:p>
            <a:r>
              <a:rPr lang="nl-NL" dirty="0"/>
              <a:t>Introduceer kort het doel van de oefening: we gaan onderzoeken wat veilig eigenlijk betekent. Benadruk dat jongeren niet hun eigen ervaringen hoeven te delen. Het gaat om ideeën en gedachten, niet om persoonlijke verhalen.</a:t>
            </a:r>
          </a:p>
          <a:p>
            <a:endParaRPr lang="nl-NL" dirty="0"/>
          </a:p>
          <a:p>
            <a:r>
              <a:rPr lang="nl-NL" dirty="0"/>
              <a:t>Zeg bijvoorbeeld:</a:t>
            </a:r>
          </a:p>
          <a:p>
            <a:r>
              <a:rPr lang="nl-NL" dirty="0"/>
              <a:t>“In de e-</a:t>
            </a:r>
            <a:r>
              <a:rPr lang="nl-NL" dirty="0" err="1"/>
              <a:t>learning</a:t>
            </a:r>
            <a:r>
              <a:rPr lang="nl-NL" dirty="0"/>
              <a:t> zagen we dat Sam zich veilig voelde, maar toch twijfelde. Vandaag onderzoeken we samen wat ‘veilig’ betekent bij seks. Soms voelt iets veilig, maar zitten er toch risico’s aan. Hoe zit dat precies?”</a:t>
            </a:r>
          </a:p>
          <a:p>
            <a:endParaRPr lang="nl-NL" dirty="0"/>
          </a:p>
          <a:p>
            <a:r>
              <a:rPr lang="nl-NL" b="1" dirty="0"/>
              <a:t>Stelling</a:t>
            </a:r>
          </a:p>
          <a:p>
            <a:r>
              <a:rPr lang="nl-NL" dirty="0"/>
              <a:t>Bespreek klassikaal een stelling. Laat de leerlingen opstaan en spreek af: de linkerkant van het lokaal is ‘eens’, de rechterkant is ‘oneens’. Na het voorlezen van de stelling moeten leerlingen kiezen aan welke kant van het lokaal ze gaan staan, oftewel of ze het eens of oneens zijn met de stelling. </a:t>
            </a:r>
          </a:p>
          <a:p>
            <a:endParaRPr lang="nl-NL" dirty="0"/>
          </a:p>
          <a:p>
            <a:r>
              <a:rPr lang="nl-NL" dirty="0"/>
              <a:t>1. Lees de stelling voor:</a:t>
            </a:r>
          </a:p>
          <a:p>
            <a:r>
              <a:rPr lang="nl-NL" i="1" dirty="0"/>
              <a:t>‘Als je je veilig voelt tijdens seks, dan is het ook veilig’</a:t>
            </a:r>
          </a:p>
          <a:p>
            <a:endParaRPr lang="nl-NL" dirty="0"/>
          </a:p>
          <a:p>
            <a:pPr marL="0" indent="0">
              <a:buNone/>
            </a:pPr>
            <a:r>
              <a:rPr lang="nl-NL" dirty="0"/>
              <a:t>2. Jongeren kiezen positie in lokaal. </a:t>
            </a:r>
          </a:p>
          <a:p>
            <a:pPr marL="171450" indent="-171450">
              <a:buFont typeface="Arial" panose="020B0604020202020204" pitchFamily="34" charset="0"/>
              <a:buChar char="•"/>
            </a:pPr>
            <a:r>
              <a:rPr lang="nl-NL" dirty="0"/>
              <a:t>Eens</a:t>
            </a:r>
          </a:p>
          <a:p>
            <a:pPr marL="171450" indent="-171450">
              <a:buFont typeface="Arial" panose="020B0604020202020204" pitchFamily="34" charset="0"/>
              <a:buChar char="•"/>
            </a:pPr>
            <a:r>
              <a:rPr lang="nl-NL" dirty="0"/>
              <a:t>Oneens</a:t>
            </a:r>
          </a:p>
          <a:p>
            <a:pPr marL="171450" indent="-171450">
              <a:buFont typeface="Arial" panose="020B0604020202020204" pitchFamily="34" charset="0"/>
              <a:buChar char="•"/>
            </a:pPr>
            <a:r>
              <a:rPr lang="nl-NL" dirty="0"/>
              <a:t>Twijfel (midden)</a:t>
            </a:r>
          </a:p>
          <a:p>
            <a:endParaRPr lang="nl-NL" dirty="0"/>
          </a:p>
          <a:p>
            <a:r>
              <a:rPr lang="nl-NL" dirty="0"/>
              <a:t>3. Vraag per groep:</a:t>
            </a:r>
          </a:p>
          <a:p>
            <a:pPr marL="171450" indent="-171450">
              <a:buFont typeface="Arial" panose="020B0604020202020204" pitchFamily="34" charset="0"/>
              <a:buChar char="•"/>
            </a:pPr>
            <a:r>
              <a:rPr lang="nl-NL" dirty="0"/>
              <a:t>Waarom sta je hier?</a:t>
            </a:r>
          </a:p>
          <a:p>
            <a:pPr marL="171450" indent="-171450">
              <a:buFont typeface="Arial" panose="020B0604020202020204" pitchFamily="34" charset="0"/>
              <a:buChar char="•"/>
            </a:pPr>
            <a:r>
              <a:rPr lang="nl-NL" dirty="0"/>
              <a:t>Wat betekent veilig voelen volgens jou?</a:t>
            </a:r>
          </a:p>
          <a:p>
            <a:pPr marL="171450" indent="-171450">
              <a:buFont typeface="Arial" panose="020B0604020202020204" pitchFamily="34" charset="0"/>
              <a:buChar char="•"/>
            </a:pPr>
            <a:r>
              <a:rPr lang="nl-NL" dirty="0"/>
              <a:t>Zijn er risico’s die je niet kunt voelen?</a:t>
            </a:r>
          </a:p>
          <a:p>
            <a:endParaRPr lang="nl-NL" dirty="0"/>
          </a:p>
          <a:p>
            <a:r>
              <a:rPr lang="nl-NL" dirty="0"/>
              <a:t>Kernboodschap: seks is fijn én veilig wanneer gevoel, consent en bescherming samenkomen. Stimuleer dat jongeren op elkaar reageren, maar bewaak de veiligheid.</a:t>
            </a:r>
          </a:p>
          <a:p>
            <a:endParaRPr lang="nl-NL" dirty="0"/>
          </a:p>
        </p:txBody>
      </p:sp>
      <p:sp>
        <p:nvSpPr>
          <p:cNvPr id="4" name="Tijdelijke aanduiding voor dianummer 3"/>
          <p:cNvSpPr>
            <a:spLocks noGrp="1"/>
          </p:cNvSpPr>
          <p:nvPr>
            <p:ph type="sldNum" sz="quarter" idx="5"/>
          </p:nvPr>
        </p:nvSpPr>
        <p:spPr/>
        <p:txBody>
          <a:bodyPr/>
          <a:lstStyle/>
          <a:p>
            <a:fld id="{4BCBEE17-9DF4-4575-B5F4-E50967613720}" type="slidenum">
              <a:rPr lang="nl-NL" smtClean="0"/>
              <a:t>6</a:t>
            </a:fld>
            <a:endParaRPr lang="nl-NL"/>
          </a:p>
        </p:txBody>
      </p:sp>
    </p:spTree>
    <p:extLst>
      <p:ext uri="{BB962C8B-B14F-4D97-AF65-F5344CB8AC3E}">
        <p14:creationId xmlns:p14="http://schemas.microsoft.com/office/powerpoint/2010/main" val="22917411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D22D4C-6AC9-8C11-8A4F-FEE69C7DB842}"/>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2E5186BC-5883-EC94-8897-2730F0D00DC7}"/>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A9ABE2D7-FEA4-66E5-E1B0-E7EDD9CBB68D}"/>
              </a:ext>
            </a:extLst>
          </p:cNvPr>
          <p:cNvSpPr>
            <a:spLocks noGrp="1"/>
          </p:cNvSpPr>
          <p:nvPr>
            <p:ph type="body" idx="1"/>
          </p:nvPr>
        </p:nvSpPr>
        <p:spPr/>
        <p:txBody>
          <a:bodyPr/>
          <a:lstStyle/>
          <a:p>
            <a:r>
              <a:rPr lang="nl-NL" b="1" dirty="0"/>
              <a:t>10 minuten</a:t>
            </a:r>
          </a:p>
          <a:p>
            <a:endParaRPr lang="nl-NL" dirty="0"/>
          </a:p>
          <a:p>
            <a:r>
              <a:rPr lang="nl-NL" dirty="0"/>
              <a:t>Introduceer kort het doel van de oefening: we gaan onderzoeken wat veilig eigenlijk betekent. Benadruk dat jongeren niet hun eigen ervaringen hoeven te delen. Het gaat om ideeën en gedachten, niet om persoonlijke verhalen.</a:t>
            </a:r>
          </a:p>
          <a:p>
            <a:endParaRPr lang="nl-NL" dirty="0"/>
          </a:p>
          <a:p>
            <a:r>
              <a:rPr lang="nl-NL" dirty="0"/>
              <a:t>Zeg bijvoorbeeld:</a:t>
            </a:r>
          </a:p>
          <a:p>
            <a:r>
              <a:rPr lang="nl-NL" dirty="0"/>
              <a:t>“In de e-</a:t>
            </a:r>
            <a:r>
              <a:rPr lang="nl-NL" dirty="0" err="1"/>
              <a:t>learning</a:t>
            </a:r>
            <a:r>
              <a:rPr lang="nl-NL" dirty="0"/>
              <a:t> zagen we dat Sam zich veilig voelde, maar toch twijfelde. Vandaag onderzoeken we samen wat ‘veilig’ betekent bij seks. Soms voelt iets veilig, maar zitten er toch risico’s aan. Hoe zit dat precies?”</a:t>
            </a:r>
          </a:p>
          <a:p>
            <a:endParaRPr lang="nl-NL" dirty="0"/>
          </a:p>
          <a:p>
            <a:r>
              <a:rPr lang="nl-NL" b="1" dirty="0"/>
              <a:t>Stelling</a:t>
            </a:r>
          </a:p>
          <a:p>
            <a:r>
              <a:rPr lang="nl-NL" dirty="0"/>
              <a:t>Bespreek klassikaal een stelling. Laat de leerlingen opstaan en spreek af: de linkerkant van het lokaal is ‘eens’, de rechterkant is ‘oneens’. Na het voorlezen van de stelling moeten leerlingen kiezen aan welke kant van het lokaal ze gaan staan, oftewel of ze het eens of oneens zijn met de stelling. </a:t>
            </a:r>
          </a:p>
          <a:p>
            <a:endParaRPr lang="nl-NL" dirty="0"/>
          </a:p>
          <a:p>
            <a:r>
              <a:rPr lang="nl-NL" dirty="0"/>
              <a:t>1. Lees de stelling voor:</a:t>
            </a:r>
          </a:p>
          <a:p>
            <a:r>
              <a:rPr lang="nl-NL" i="1" dirty="0"/>
              <a:t>‘Als je je veilig voelt tijdens seks, dan is het ook veilig’</a:t>
            </a:r>
          </a:p>
          <a:p>
            <a:endParaRPr lang="nl-NL" dirty="0"/>
          </a:p>
          <a:p>
            <a:pPr marL="0" indent="0">
              <a:buNone/>
            </a:pPr>
            <a:r>
              <a:rPr lang="nl-NL" dirty="0"/>
              <a:t>2. Jongeren kiezen positie in lokaal. </a:t>
            </a:r>
          </a:p>
          <a:p>
            <a:pPr marL="171450" indent="-171450">
              <a:buFont typeface="Arial" panose="020B0604020202020204" pitchFamily="34" charset="0"/>
              <a:buChar char="•"/>
            </a:pPr>
            <a:r>
              <a:rPr lang="nl-NL" dirty="0"/>
              <a:t>Eens</a:t>
            </a:r>
          </a:p>
          <a:p>
            <a:pPr marL="171450" indent="-171450">
              <a:buFont typeface="Arial" panose="020B0604020202020204" pitchFamily="34" charset="0"/>
              <a:buChar char="•"/>
            </a:pPr>
            <a:r>
              <a:rPr lang="nl-NL" dirty="0"/>
              <a:t>Oneens</a:t>
            </a:r>
          </a:p>
          <a:p>
            <a:pPr marL="171450" indent="-171450">
              <a:buFont typeface="Arial" panose="020B0604020202020204" pitchFamily="34" charset="0"/>
              <a:buChar char="•"/>
            </a:pPr>
            <a:r>
              <a:rPr lang="nl-NL" dirty="0"/>
              <a:t>Twijfel (midden)</a:t>
            </a:r>
          </a:p>
          <a:p>
            <a:endParaRPr lang="nl-NL" dirty="0"/>
          </a:p>
          <a:p>
            <a:r>
              <a:rPr lang="nl-NL" dirty="0"/>
              <a:t>3. Vraag per groep:</a:t>
            </a:r>
          </a:p>
          <a:p>
            <a:pPr marL="171450" indent="-171450">
              <a:buFont typeface="Arial" panose="020B0604020202020204" pitchFamily="34" charset="0"/>
              <a:buChar char="•"/>
            </a:pPr>
            <a:r>
              <a:rPr lang="nl-NL" dirty="0"/>
              <a:t>Waarom sta je hier?</a:t>
            </a:r>
          </a:p>
          <a:p>
            <a:pPr marL="171450" indent="-171450">
              <a:buFont typeface="Arial" panose="020B0604020202020204" pitchFamily="34" charset="0"/>
              <a:buChar char="•"/>
            </a:pPr>
            <a:r>
              <a:rPr lang="nl-NL" dirty="0"/>
              <a:t>Wat betekent veilig voelen volgens jou?</a:t>
            </a:r>
          </a:p>
          <a:p>
            <a:pPr marL="171450" indent="-171450">
              <a:buFont typeface="Arial" panose="020B0604020202020204" pitchFamily="34" charset="0"/>
              <a:buChar char="•"/>
            </a:pPr>
            <a:r>
              <a:rPr lang="nl-NL" dirty="0"/>
              <a:t>Zijn er risico’s die je niet kunt voelen?</a:t>
            </a:r>
          </a:p>
          <a:p>
            <a:endParaRPr lang="nl-NL" dirty="0"/>
          </a:p>
          <a:p>
            <a:r>
              <a:rPr lang="nl-NL" dirty="0"/>
              <a:t>Kernboodschap: seks is fijn én veilig wanneer gevoel, consent en bescherming samenkomen. Stimuleer dat jongeren op elkaar reageren, maar bewaak de veiligheid.</a:t>
            </a:r>
          </a:p>
        </p:txBody>
      </p:sp>
      <p:sp>
        <p:nvSpPr>
          <p:cNvPr id="4" name="Tijdelijke aanduiding voor dianummer 3">
            <a:extLst>
              <a:ext uri="{FF2B5EF4-FFF2-40B4-BE49-F238E27FC236}">
                <a16:creationId xmlns:a16="http://schemas.microsoft.com/office/drawing/2014/main" id="{171BECCA-E69C-60B8-06E0-728DDAA894FD}"/>
              </a:ext>
            </a:extLst>
          </p:cNvPr>
          <p:cNvSpPr>
            <a:spLocks noGrp="1"/>
          </p:cNvSpPr>
          <p:nvPr>
            <p:ph type="sldNum" sz="quarter" idx="5"/>
          </p:nvPr>
        </p:nvSpPr>
        <p:spPr/>
        <p:txBody>
          <a:bodyPr/>
          <a:lstStyle/>
          <a:p>
            <a:fld id="{4BCBEE17-9DF4-4575-B5F4-E50967613720}" type="slidenum">
              <a:rPr lang="nl-NL" smtClean="0"/>
              <a:t>7</a:t>
            </a:fld>
            <a:endParaRPr lang="nl-NL"/>
          </a:p>
        </p:txBody>
      </p:sp>
    </p:spTree>
    <p:extLst>
      <p:ext uri="{BB962C8B-B14F-4D97-AF65-F5344CB8AC3E}">
        <p14:creationId xmlns:p14="http://schemas.microsoft.com/office/powerpoint/2010/main" val="10492256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1" kern="1200" dirty="0">
                <a:solidFill>
                  <a:schemeClr val="tx1"/>
                </a:solidFill>
                <a:effectLst/>
                <a:latin typeface="+mn-lt"/>
                <a:ea typeface="+mn-ea"/>
                <a:cs typeface="+mn-cs"/>
              </a:rPr>
              <a:t>10 minuten</a:t>
            </a:r>
            <a:endParaRPr lang="nl-NL" sz="1200" kern="1200" dirty="0">
              <a:solidFill>
                <a:schemeClr val="tx1"/>
              </a:solidFill>
              <a:effectLst/>
              <a:latin typeface="+mn-lt"/>
              <a:ea typeface="+mn-ea"/>
              <a:cs typeface="+mn-cs"/>
            </a:endParaRPr>
          </a:p>
          <a:p>
            <a:r>
              <a:rPr lang="nl-NL" sz="1200" b="1" kern="1200" dirty="0">
                <a:solidFill>
                  <a:schemeClr val="tx1"/>
                </a:solidFill>
                <a:effectLst/>
                <a:latin typeface="+mn-lt"/>
                <a:ea typeface="+mn-ea"/>
                <a:cs typeface="+mn-cs"/>
              </a:rPr>
              <a:t> </a:t>
            </a:r>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Introduceer het onderwerp zonder oordeel: in de e-</a:t>
            </a:r>
            <a:r>
              <a:rPr lang="nl-NL" sz="1200" kern="1200" dirty="0" err="1">
                <a:solidFill>
                  <a:schemeClr val="tx1"/>
                </a:solidFill>
                <a:effectLst/>
                <a:latin typeface="+mn-lt"/>
                <a:ea typeface="+mn-ea"/>
                <a:cs typeface="+mn-cs"/>
              </a:rPr>
              <a:t>learning</a:t>
            </a:r>
            <a:r>
              <a:rPr lang="nl-NL" sz="1200" kern="1200" dirty="0">
                <a:solidFill>
                  <a:schemeClr val="tx1"/>
                </a:solidFill>
                <a:effectLst/>
                <a:latin typeface="+mn-lt"/>
                <a:ea typeface="+mn-ea"/>
                <a:cs typeface="+mn-cs"/>
              </a:rPr>
              <a:t> zagen we dat Sam het spannend vond om te testen. Veel jongeren stellen een soa-test uit. Maar waarom eigenlijk? Benadruk dat het gaat over ‘jongeren in het algemeen’, niet over henzelf.</a:t>
            </a:r>
          </a:p>
          <a:p>
            <a:r>
              <a:rPr lang="nl-NL" sz="1200" b="1" kern="1200" dirty="0">
                <a:solidFill>
                  <a:schemeClr val="tx1"/>
                </a:solidFill>
                <a:effectLst/>
                <a:latin typeface="+mn-lt"/>
                <a:ea typeface="+mn-ea"/>
                <a:cs typeface="+mn-cs"/>
              </a:rPr>
              <a:t> </a:t>
            </a:r>
            <a:endParaRPr lang="nl-NL" sz="1200" kern="1200" dirty="0">
              <a:solidFill>
                <a:schemeClr val="tx1"/>
              </a:solidFill>
              <a:effectLst/>
              <a:latin typeface="+mn-lt"/>
              <a:ea typeface="+mn-ea"/>
              <a:cs typeface="+mn-cs"/>
            </a:endParaRPr>
          </a:p>
          <a:p>
            <a:pPr marL="228600" lvl="0" indent="-228600">
              <a:buFont typeface="+mj-lt"/>
              <a:buAutoNum type="arabicPeriod"/>
            </a:pPr>
            <a:r>
              <a:rPr lang="nl-NL" sz="1200" kern="1200" dirty="0">
                <a:solidFill>
                  <a:schemeClr val="tx1"/>
                </a:solidFill>
                <a:effectLst/>
                <a:latin typeface="+mn-lt"/>
                <a:ea typeface="+mn-ea"/>
                <a:cs typeface="+mn-cs"/>
              </a:rPr>
              <a:t>Verdeel de klas in kleine groepjes (3–4 jongeren).</a:t>
            </a:r>
          </a:p>
          <a:p>
            <a:pPr marL="228600" lvl="0" indent="-228600">
              <a:buFont typeface="+mj-lt"/>
              <a:buAutoNum type="arabicPeriod"/>
            </a:pPr>
            <a:r>
              <a:rPr lang="nl-NL" sz="1200" kern="1200" dirty="0">
                <a:solidFill>
                  <a:schemeClr val="tx1"/>
                </a:solidFill>
                <a:effectLst/>
                <a:latin typeface="+mn-lt"/>
                <a:ea typeface="+mn-ea"/>
                <a:cs typeface="+mn-cs"/>
              </a:rPr>
              <a:t>Geef de opdracht om zo veel mogelijk redenen op te schrijven waarom jongeren niet zouden willen testen. Geef 4–5 minuten.</a:t>
            </a:r>
          </a:p>
          <a:p>
            <a:pPr marL="228600" lvl="0" indent="-228600">
              <a:buFont typeface="+mj-lt"/>
              <a:buAutoNum type="arabicPeriod"/>
            </a:pPr>
            <a:r>
              <a:rPr lang="nl-NL" sz="1200" kern="1200" dirty="0">
                <a:solidFill>
                  <a:schemeClr val="tx1"/>
                </a:solidFill>
                <a:effectLst/>
                <a:latin typeface="+mn-lt"/>
                <a:ea typeface="+mn-ea"/>
                <a:cs typeface="+mn-cs"/>
              </a:rPr>
              <a:t>Plenaire bespreking en weerlegging/ re-framing </a:t>
            </a:r>
          </a:p>
          <a:p>
            <a:r>
              <a:rPr lang="nl-NL" sz="1200" kern="1200" dirty="0">
                <a:solidFill>
                  <a:schemeClr val="tx1"/>
                </a:solidFill>
                <a:effectLst/>
                <a:latin typeface="+mn-lt"/>
                <a:ea typeface="+mn-ea"/>
                <a:cs typeface="+mn-cs"/>
              </a:rPr>
              <a:t> </a:t>
            </a:r>
          </a:p>
          <a:p>
            <a:r>
              <a:rPr lang="nl-NL" sz="1200" kern="1200" dirty="0">
                <a:solidFill>
                  <a:schemeClr val="tx1"/>
                </a:solidFill>
                <a:effectLst/>
                <a:latin typeface="+mn-lt"/>
                <a:ea typeface="+mn-ea"/>
                <a:cs typeface="+mn-cs"/>
              </a:rPr>
              <a:t>Inventariseer de antwoorden op het bord. Vaak komen naar voren:</a:t>
            </a:r>
          </a:p>
          <a:p>
            <a:pPr marL="171450" lvl="0" indent="-171450">
              <a:buFont typeface="Arial" panose="020B0604020202020204" pitchFamily="34" charset="0"/>
              <a:buChar char="•"/>
            </a:pPr>
            <a:r>
              <a:rPr lang="nl-NL" sz="1200" kern="1200" dirty="0">
                <a:solidFill>
                  <a:schemeClr val="tx1"/>
                </a:solidFill>
                <a:effectLst/>
                <a:latin typeface="+mn-lt"/>
                <a:ea typeface="+mn-ea"/>
                <a:cs typeface="+mn-cs"/>
              </a:rPr>
              <a:t>Schaamte</a:t>
            </a:r>
          </a:p>
          <a:p>
            <a:pPr marL="171450" lvl="0" indent="-171450">
              <a:buFont typeface="Arial" panose="020B0604020202020204" pitchFamily="34" charset="0"/>
              <a:buChar char="•"/>
            </a:pPr>
            <a:r>
              <a:rPr lang="nl-NL" sz="1200" kern="1200" dirty="0">
                <a:solidFill>
                  <a:schemeClr val="tx1"/>
                </a:solidFill>
                <a:effectLst/>
                <a:latin typeface="+mn-lt"/>
                <a:ea typeface="+mn-ea"/>
                <a:cs typeface="+mn-cs"/>
              </a:rPr>
              <a:t>Angst voor uitslag</a:t>
            </a:r>
          </a:p>
          <a:p>
            <a:pPr marL="171450" lvl="0" indent="-171450">
              <a:buFont typeface="Arial" panose="020B0604020202020204" pitchFamily="34" charset="0"/>
              <a:buChar char="•"/>
            </a:pPr>
            <a:r>
              <a:rPr lang="nl-NL" sz="1200" kern="1200" dirty="0">
                <a:solidFill>
                  <a:schemeClr val="tx1"/>
                </a:solidFill>
                <a:effectLst/>
                <a:latin typeface="+mn-lt"/>
                <a:ea typeface="+mn-ea"/>
                <a:cs typeface="+mn-cs"/>
              </a:rPr>
              <a:t>Denken dat het pijn doet</a:t>
            </a:r>
          </a:p>
          <a:p>
            <a:pPr marL="171450" lvl="0" indent="-171450">
              <a:buFont typeface="Arial" panose="020B0604020202020204" pitchFamily="34" charset="0"/>
              <a:buChar char="•"/>
            </a:pPr>
            <a:r>
              <a:rPr lang="nl-NL" sz="1200" kern="1200" dirty="0">
                <a:solidFill>
                  <a:schemeClr val="tx1"/>
                </a:solidFill>
                <a:effectLst/>
                <a:latin typeface="+mn-lt"/>
                <a:ea typeface="+mn-ea"/>
                <a:cs typeface="+mn-cs"/>
              </a:rPr>
              <a:t>Denken dat het duur is</a:t>
            </a:r>
          </a:p>
          <a:p>
            <a:pPr marL="171450" lvl="0" indent="-171450">
              <a:buFont typeface="Arial" panose="020B0604020202020204" pitchFamily="34" charset="0"/>
              <a:buChar char="•"/>
            </a:pPr>
            <a:r>
              <a:rPr lang="nl-NL" sz="1200" kern="1200" dirty="0">
                <a:solidFill>
                  <a:schemeClr val="tx1"/>
                </a:solidFill>
                <a:effectLst/>
                <a:latin typeface="+mn-lt"/>
                <a:ea typeface="+mn-ea"/>
                <a:cs typeface="+mn-cs"/>
              </a:rPr>
              <a:t>Geen klachten hebben</a:t>
            </a:r>
          </a:p>
          <a:p>
            <a:pPr marL="171450" lvl="0" indent="-171450">
              <a:buFont typeface="Arial" panose="020B0604020202020204" pitchFamily="34" charset="0"/>
              <a:buChar char="•"/>
            </a:pPr>
            <a:r>
              <a:rPr lang="nl-NL" sz="1200" kern="1200" dirty="0">
                <a:solidFill>
                  <a:schemeClr val="tx1"/>
                </a:solidFill>
                <a:effectLst/>
                <a:latin typeface="+mn-lt"/>
                <a:ea typeface="+mn-ea"/>
                <a:cs typeface="+mn-cs"/>
              </a:rPr>
              <a:t>Denken dat het niet nodig is</a:t>
            </a:r>
          </a:p>
          <a:p>
            <a:pPr marL="171450" lvl="0" indent="-171450">
              <a:buFont typeface="Arial" panose="020B0604020202020204" pitchFamily="34" charset="0"/>
              <a:buChar char="•"/>
            </a:pPr>
            <a:r>
              <a:rPr lang="nl-NL" sz="1200" kern="1200" dirty="0">
                <a:solidFill>
                  <a:schemeClr val="tx1"/>
                </a:solidFill>
                <a:effectLst/>
                <a:latin typeface="+mn-lt"/>
                <a:ea typeface="+mn-ea"/>
                <a:cs typeface="+mn-cs"/>
              </a:rPr>
              <a:t>Iedereen ziet dan dat je komt voor een soa-test </a:t>
            </a:r>
          </a:p>
          <a:p>
            <a:r>
              <a:rPr lang="nl-NL" sz="1200" kern="1200" dirty="0">
                <a:solidFill>
                  <a:schemeClr val="tx1"/>
                </a:solidFill>
                <a:effectLst/>
                <a:latin typeface="+mn-lt"/>
                <a:ea typeface="+mn-ea"/>
                <a:cs typeface="+mn-cs"/>
              </a:rPr>
              <a:t> </a:t>
            </a:r>
          </a:p>
          <a:p>
            <a:r>
              <a:rPr lang="nl-NL" sz="1200" kern="1200" dirty="0">
                <a:solidFill>
                  <a:schemeClr val="tx1"/>
                </a:solidFill>
                <a:effectLst/>
                <a:latin typeface="+mn-lt"/>
                <a:ea typeface="+mn-ea"/>
                <a:cs typeface="+mn-cs"/>
              </a:rPr>
              <a:t>Ga vervolgens samen na:</a:t>
            </a:r>
          </a:p>
          <a:p>
            <a:pPr marL="171450" lvl="0" indent="-171450">
              <a:buFont typeface="Arial" panose="020B0604020202020204" pitchFamily="34" charset="0"/>
              <a:buChar char="•"/>
            </a:pPr>
            <a:r>
              <a:rPr lang="nl-NL" sz="1200" kern="1200" dirty="0">
                <a:solidFill>
                  <a:schemeClr val="tx1"/>
                </a:solidFill>
                <a:effectLst/>
                <a:latin typeface="+mn-lt"/>
                <a:ea typeface="+mn-ea"/>
                <a:cs typeface="+mn-cs"/>
              </a:rPr>
              <a:t>Welke redenen zijn gebaseerd op misverstanden?</a:t>
            </a:r>
          </a:p>
          <a:p>
            <a:pPr marL="171450" lvl="0" indent="-171450">
              <a:buFont typeface="Arial" panose="020B0604020202020204" pitchFamily="34" charset="0"/>
              <a:buChar char="•"/>
            </a:pPr>
            <a:r>
              <a:rPr lang="nl-NL" sz="1200" kern="1200" dirty="0">
                <a:solidFill>
                  <a:schemeClr val="tx1"/>
                </a:solidFill>
                <a:effectLst/>
                <a:latin typeface="+mn-lt"/>
                <a:ea typeface="+mn-ea"/>
                <a:cs typeface="+mn-cs"/>
              </a:rPr>
              <a:t>Wat klopt wel/niet?</a:t>
            </a:r>
          </a:p>
          <a:p>
            <a:r>
              <a:rPr lang="nl-NL" sz="1200" kern="1200" dirty="0">
                <a:solidFill>
                  <a:schemeClr val="tx1"/>
                </a:solidFill>
                <a:effectLst/>
                <a:latin typeface="+mn-lt"/>
                <a:ea typeface="+mn-ea"/>
                <a:cs typeface="+mn-cs"/>
              </a:rPr>
              <a:t> </a:t>
            </a:r>
          </a:p>
          <a:p>
            <a:r>
              <a:rPr lang="nl-NL" sz="1200" kern="1200" dirty="0">
                <a:solidFill>
                  <a:schemeClr val="tx1"/>
                </a:solidFill>
                <a:effectLst/>
                <a:latin typeface="+mn-lt"/>
                <a:ea typeface="+mn-ea"/>
                <a:cs typeface="+mn-cs"/>
              </a:rPr>
              <a:t>Geef feitelijke aanvulling:</a:t>
            </a:r>
          </a:p>
          <a:p>
            <a:pPr marL="171450" lvl="0" indent="-171450">
              <a:buFont typeface="Arial" panose="020B0604020202020204" pitchFamily="34" charset="0"/>
              <a:buChar char="•"/>
            </a:pPr>
            <a:r>
              <a:rPr lang="nl-NL" sz="1200" kern="1200" dirty="0">
                <a:solidFill>
                  <a:schemeClr val="tx1"/>
                </a:solidFill>
                <a:effectLst/>
                <a:latin typeface="+mn-lt"/>
                <a:ea typeface="+mn-ea"/>
                <a:cs typeface="+mn-cs"/>
              </a:rPr>
              <a:t>Testen bij de GGD is gratis tot 25 jaar en voor risicogroepen (mannen die seks hebben met mannen en sekswerkers) </a:t>
            </a:r>
          </a:p>
          <a:p>
            <a:pPr marL="171450" lvl="0" indent="-171450">
              <a:buFont typeface="Arial" panose="020B0604020202020204" pitchFamily="34" charset="0"/>
              <a:buChar char="•"/>
            </a:pPr>
            <a:r>
              <a:rPr lang="nl-NL" sz="1200" kern="1200" dirty="0">
                <a:solidFill>
                  <a:schemeClr val="tx1"/>
                </a:solidFill>
                <a:effectLst/>
                <a:latin typeface="+mn-lt"/>
                <a:ea typeface="+mn-ea"/>
                <a:cs typeface="+mn-cs"/>
              </a:rPr>
              <a:t>Het is anoniem (je gegevens zijn beschermd en worden niet gedeeld met anderen (</a:t>
            </a:r>
            <a:r>
              <a:rPr lang="nl-NL" sz="1200" kern="1200" dirty="0" err="1">
                <a:solidFill>
                  <a:schemeClr val="tx1"/>
                </a:solidFill>
                <a:effectLst/>
                <a:latin typeface="+mn-lt"/>
                <a:ea typeface="+mn-ea"/>
                <a:cs typeface="+mn-cs"/>
              </a:rPr>
              <a:t>bijv</a:t>
            </a:r>
            <a:r>
              <a:rPr lang="nl-NL" sz="1200" kern="1200" dirty="0">
                <a:solidFill>
                  <a:schemeClr val="tx1"/>
                </a:solidFill>
                <a:effectLst/>
                <a:latin typeface="+mn-lt"/>
                <a:ea typeface="+mn-ea"/>
                <a:cs typeface="+mn-cs"/>
              </a:rPr>
              <a:t> ouders, huisarts of zorgverzekeraar)</a:t>
            </a:r>
          </a:p>
          <a:p>
            <a:pPr marL="171450" lvl="0" indent="-171450">
              <a:buFont typeface="Arial" panose="020B0604020202020204" pitchFamily="34" charset="0"/>
              <a:buChar char="•"/>
            </a:pPr>
            <a:r>
              <a:rPr lang="nl-NL" sz="1200" kern="1200" dirty="0">
                <a:solidFill>
                  <a:schemeClr val="tx1"/>
                </a:solidFill>
                <a:effectLst/>
                <a:latin typeface="+mn-lt"/>
                <a:ea typeface="+mn-ea"/>
                <a:cs typeface="+mn-cs"/>
              </a:rPr>
              <a:t>Er zitten ook mensen in de wachtkamer die niet voor een soa-test komen, dus anderen weten niet waarvoor jij komt </a:t>
            </a:r>
          </a:p>
          <a:p>
            <a:pPr marL="171450" lvl="0" indent="-171450">
              <a:buFont typeface="Arial" panose="020B0604020202020204" pitchFamily="34" charset="0"/>
              <a:buChar char="•"/>
            </a:pPr>
            <a:r>
              <a:rPr lang="nl-NL" sz="1200" kern="1200" dirty="0">
                <a:solidFill>
                  <a:schemeClr val="tx1"/>
                </a:solidFill>
                <a:effectLst/>
                <a:latin typeface="+mn-lt"/>
                <a:ea typeface="+mn-ea"/>
                <a:cs typeface="+mn-cs"/>
              </a:rPr>
              <a:t>Je kunt een soa hebben zonder klachten</a:t>
            </a:r>
          </a:p>
          <a:p>
            <a:pPr marL="171450" lvl="0" indent="-171450">
              <a:buFont typeface="Arial" panose="020B0604020202020204" pitchFamily="34" charset="0"/>
              <a:buChar char="•"/>
            </a:pPr>
            <a:r>
              <a:rPr lang="nl-NL" sz="1200" kern="1200" dirty="0">
                <a:solidFill>
                  <a:schemeClr val="tx1"/>
                </a:solidFill>
                <a:effectLst/>
                <a:latin typeface="+mn-lt"/>
                <a:ea typeface="+mn-ea"/>
                <a:cs typeface="+mn-cs"/>
              </a:rPr>
              <a:t>Testen is eenvoudig en pijnloos </a:t>
            </a:r>
          </a:p>
          <a:p>
            <a:pPr marL="171450" lvl="0" indent="-171450">
              <a:buFont typeface="Arial" panose="020B0604020202020204" pitchFamily="34" charset="0"/>
              <a:buChar char="•"/>
            </a:pPr>
            <a:r>
              <a:rPr lang="nl-NL" sz="1200" kern="1200" dirty="0">
                <a:solidFill>
                  <a:schemeClr val="tx1"/>
                </a:solidFill>
                <a:effectLst/>
                <a:latin typeface="+mn-lt"/>
                <a:ea typeface="+mn-ea"/>
                <a:cs typeface="+mn-cs"/>
              </a:rPr>
              <a:t>Je kunt ook gratis een thuistest bestellen via de GGD. Dan hoef je niet naar een GGD-locatie te komen en kun je de test op een zelfgekozen moment doen.</a:t>
            </a:r>
          </a:p>
          <a:p>
            <a:r>
              <a:rPr lang="nl-NL" sz="1200" b="1" kern="1200" dirty="0">
                <a:solidFill>
                  <a:schemeClr val="tx1"/>
                </a:solidFill>
                <a:effectLst/>
                <a:latin typeface="+mn-lt"/>
                <a:ea typeface="+mn-ea"/>
                <a:cs typeface="+mn-cs"/>
              </a:rPr>
              <a:t> </a:t>
            </a:r>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Sluit af met</a:t>
            </a:r>
            <a:r>
              <a:rPr lang="nl-NL" sz="1200" i="1" kern="1200" dirty="0">
                <a:solidFill>
                  <a:schemeClr val="tx1"/>
                </a:solidFill>
                <a:effectLst/>
                <a:latin typeface="+mn-lt"/>
                <a:ea typeface="+mn-ea"/>
                <a:cs typeface="+mn-cs"/>
              </a:rPr>
              <a:t> </a:t>
            </a:r>
            <a:r>
              <a:rPr lang="nl-NL" sz="1200" i="1" kern="1200" dirty="0" err="1">
                <a:solidFill>
                  <a:schemeClr val="tx1"/>
                </a:solidFill>
                <a:effectLst/>
                <a:latin typeface="+mn-lt"/>
                <a:ea typeface="+mn-ea"/>
                <a:cs typeface="+mn-cs"/>
              </a:rPr>
              <a:t>reframing</a:t>
            </a:r>
            <a:r>
              <a:rPr lang="nl-NL" sz="1200" kern="1200" dirty="0">
                <a:solidFill>
                  <a:schemeClr val="tx1"/>
                </a:solidFill>
                <a:effectLst/>
                <a:latin typeface="+mn-lt"/>
                <a:ea typeface="+mn-ea"/>
                <a:cs typeface="+mn-cs"/>
              </a:rPr>
              <a:t>:</a:t>
            </a:r>
          </a:p>
          <a:p>
            <a:r>
              <a:rPr lang="nl-NL" sz="1200" kern="1200" dirty="0">
                <a:solidFill>
                  <a:schemeClr val="tx1"/>
                </a:solidFill>
                <a:effectLst/>
                <a:latin typeface="+mn-lt"/>
                <a:ea typeface="+mn-ea"/>
                <a:cs typeface="+mn-cs"/>
              </a:rPr>
              <a:t>Testen betekent niet dat je iets fout hebt gedaan. Het betekent dat je goed voor jezelf zorgt.</a:t>
            </a:r>
          </a:p>
          <a:p>
            <a:endParaRPr lang="nl-NL" dirty="0"/>
          </a:p>
        </p:txBody>
      </p:sp>
      <p:sp>
        <p:nvSpPr>
          <p:cNvPr id="4" name="Tijdelijke aanduiding voor dianummer 3"/>
          <p:cNvSpPr>
            <a:spLocks noGrp="1"/>
          </p:cNvSpPr>
          <p:nvPr>
            <p:ph type="sldNum" sz="quarter" idx="5"/>
          </p:nvPr>
        </p:nvSpPr>
        <p:spPr/>
        <p:txBody>
          <a:bodyPr/>
          <a:lstStyle/>
          <a:p>
            <a:fld id="{4BCBEE17-9DF4-4575-B5F4-E50967613720}" type="slidenum">
              <a:rPr lang="nl-NL" smtClean="0"/>
              <a:t>8</a:t>
            </a:fld>
            <a:endParaRPr lang="nl-NL"/>
          </a:p>
        </p:txBody>
      </p:sp>
    </p:spTree>
    <p:extLst>
      <p:ext uri="{BB962C8B-B14F-4D97-AF65-F5344CB8AC3E}">
        <p14:creationId xmlns:p14="http://schemas.microsoft.com/office/powerpoint/2010/main" val="13062231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7C2424-D973-B0F7-5BA5-D504246C492A}"/>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539B05CD-20CB-E9D4-D49B-D34FAE9D8B21}"/>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0C2F38D7-D401-1B77-802E-88DA8C9D03CD}"/>
              </a:ext>
            </a:extLst>
          </p:cNvPr>
          <p:cNvSpPr>
            <a:spLocks noGrp="1"/>
          </p:cNvSpPr>
          <p:nvPr>
            <p:ph type="body" idx="1"/>
          </p:nvPr>
        </p:nvSpPr>
        <p:spPr/>
        <p:txBody>
          <a:bodyPr/>
          <a:lstStyle/>
          <a:p>
            <a:r>
              <a:rPr lang="nl-NL" sz="1200" b="1" kern="1200" dirty="0">
                <a:solidFill>
                  <a:schemeClr val="tx1"/>
                </a:solidFill>
                <a:effectLst/>
                <a:latin typeface="+mn-lt"/>
                <a:ea typeface="+mn-ea"/>
                <a:cs typeface="+mn-cs"/>
              </a:rPr>
              <a:t>10 minuten</a:t>
            </a:r>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 </a:t>
            </a:r>
          </a:p>
          <a:p>
            <a:r>
              <a:rPr lang="nl-NL" sz="1200" kern="1200" dirty="0">
                <a:solidFill>
                  <a:schemeClr val="tx1"/>
                </a:solidFill>
                <a:effectLst/>
                <a:latin typeface="+mn-lt"/>
                <a:ea typeface="+mn-ea"/>
                <a:cs typeface="+mn-cs"/>
              </a:rPr>
              <a:t>Introduceer de oefening door te benoemen dat praten over seksualiteit ongemakkelijk kan voelen als je het niet gewend bent. Maar dat communicatie juist kan zorgen voor meer vertrouwen en plezier. Houd bij deze oefening in je achterhoofd: lachen mag, uitlachen niet. </a:t>
            </a:r>
          </a:p>
          <a:p>
            <a:r>
              <a:rPr lang="nl-NL" sz="1200" kern="1200" dirty="0">
                <a:solidFill>
                  <a:schemeClr val="tx1"/>
                </a:solidFill>
                <a:effectLst/>
                <a:latin typeface="+mn-lt"/>
                <a:ea typeface="+mn-ea"/>
                <a:cs typeface="+mn-cs"/>
              </a:rPr>
              <a:t> </a:t>
            </a:r>
          </a:p>
          <a:p>
            <a:r>
              <a:rPr lang="nl-NL" sz="1200" kern="1200" dirty="0">
                <a:solidFill>
                  <a:schemeClr val="tx1"/>
                </a:solidFill>
                <a:effectLst/>
                <a:latin typeface="+mn-lt"/>
                <a:ea typeface="+mn-ea"/>
                <a:cs typeface="+mn-cs"/>
              </a:rPr>
              <a:t>Zeg bijvoorbeeld:</a:t>
            </a:r>
          </a:p>
          <a:p>
            <a:r>
              <a:rPr lang="nl-NL" sz="1200" kern="1200" dirty="0">
                <a:solidFill>
                  <a:schemeClr val="tx1"/>
                </a:solidFill>
                <a:effectLst/>
                <a:latin typeface="+mn-lt"/>
                <a:ea typeface="+mn-ea"/>
                <a:cs typeface="+mn-cs"/>
              </a:rPr>
              <a:t>“Veel jongeren denken dat praten over seks ongemakkelijk is. Toch zagen we in de e-</a:t>
            </a:r>
            <a:r>
              <a:rPr lang="nl-NL" sz="1200" kern="1200" dirty="0" err="1">
                <a:solidFill>
                  <a:schemeClr val="tx1"/>
                </a:solidFill>
                <a:effectLst/>
                <a:latin typeface="+mn-lt"/>
                <a:ea typeface="+mn-ea"/>
                <a:cs typeface="+mn-cs"/>
              </a:rPr>
              <a:t>learning</a:t>
            </a:r>
            <a:r>
              <a:rPr lang="nl-NL" sz="1200" kern="1200" dirty="0">
                <a:solidFill>
                  <a:schemeClr val="tx1"/>
                </a:solidFill>
                <a:effectLst/>
                <a:latin typeface="+mn-lt"/>
                <a:ea typeface="+mn-ea"/>
                <a:cs typeface="+mn-cs"/>
              </a:rPr>
              <a:t> dat het gesprek vaak meevalt. We gaan oefenen met woorden die bij jou passen.”</a:t>
            </a:r>
          </a:p>
          <a:p>
            <a:r>
              <a:rPr lang="nl-NL" sz="1200" kern="1200" dirty="0">
                <a:solidFill>
                  <a:schemeClr val="tx1"/>
                </a:solidFill>
                <a:effectLst/>
                <a:latin typeface="+mn-lt"/>
                <a:ea typeface="+mn-ea"/>
                <a:cs typeface="+mn-cs"/>
              </a:rPr>
              <a:t> </a:t>
            </a:r>
          </a:p>
          <a:p>
            <a:r>
              <a:rPr lang="nl-NL" sz="1200" kern="1200" dirty="0">
                <a:solidFill>
                  <a:schemeClr val="tx1"/>
                </a:solidFill>
                <a:effectLst/>
                <a:latin typeface="+mn-lt"/>
                <a:ea typeface="+mn-ea"/>
                <a:cs typeface="+mn-cs"/>
              </a:rPr>
              <a:t>Benadruk dat het een oefening is in formuleren, niet in naspelen van echte ervaringen.</a:t>
            </a:r>
          </a:p>
          <a:p>
            <a:r>
              <a:rPr lang="nl-NL" sz="1200" kern="1200" dirty="0">
                <a:solidFill>
                  <a:schemeClr val="tx1"/>
                </a:solidFill>
                <a:effectLst/>
                <a:latin typeface="+mn-lt"/>
                <a:ea typeface="+mn-ea"/>
                <a:cs typeface="+mn-cs"/>
              </a:rPr>
              <a:t> </a:t>
            </a:r>
          </a:p>
          <a:p>
            <a:r>
              <a:rPr lang="nl-NL" sz="1200" kern="1200" dirty="0">
                <a:solidFill>
                  <a:schemeClr val="tx1"/>
                </a:solidFill>
                <a:effectLst/>
                <a:latin typeface="+mn-lt"/>
                <a:ea typeface="+mn-ea"/>
                <a:cs typeface="+mn-cs"/>
              </a:rPr>
              <a:t>Laat de jongeren in tweetallen werken. Geef elk duo een van de volgende situaties of laat ze zelf kiezen (meerdere situaties is ook mogelijk):</a:t>
            </a:r>
          </a:p>
          <a:p>
            <a:pPr marL="171450" indent="-171450">
              <a:buFont typeface="Arial" panose="020B0604020202020204" pitchFamily="34" charset="0"/>
              <a:buChar char="•"/>
            </a:pPr>
            <a:r>
              <a:rPr lang="nl-NL" sz="1200" kern="1200" dirty="0">
                <a:solidFill>
                  <a:schemeClr val="tx1"/>
                </a:solidFill>
                <a:effectLst/>
                <a:latin typeface="+mn-lt"/>
                <a:ea typeface="+mn-ea"/>
                <a:cs typeface="+mn-cs"/>
              </a:rPr>
              <a:t>Je wil een condoom gebruiken</a:t>
            </a:r>
          </a:p>
          <a:p>
            <a:pPr marL="171450" indent="-171450">
              <a:buFont typeface="Arial" panose="020B0604020202020204" pitchFamily="34" charset="0"/>
              <a:buChar char="•"/>
            </a:pPr>
            <a:r>
              <a:rPr lang="nl-NL" sz="1200" kern="1200" dirty="0">
                <a:solidFill>
                  <a:schemeClr val="tx1"/>
                </a:solidFill>
                <a:effectLst/>
                <a:latin typeface="+mn-lt"/>
                <a:ea typeface="+mn-ea"/>
                <a:cs typeface="+mn-cs"/>
              </a:rPr>
              <a:t>Je wil het rustig aan doen</a:t>
            </a:r>
          </a:p>
          <a:p>
            <a:pPr marL="171450" indent="-171450">
              <a:buFont typeface="Arial" panose="020B0604020202020204" pitchFamily="34" charset="0"/>
              <a:buChar char="•"/>
            </a:pPr>
            <a:r>
              <a:rPr lang="nl-NL" sz="1200" kern="1200" dirty="0">
                <a:solidFill>
                  <a:schemeClr val="tx1"/>
                </a:solidFill>
                <a:effectLst/>
                <a:latin typeface="+mn-lt"/>
                <a:ea typeface="+mn-ea"/>
                <a:cs typeface="+mn-cs"/>
              </a:rPr>
              <a:t>Je twijfelt over testen</a:t>
            </a:r>
          </a:p>
          <a:p>
            <a:pPr marL="171450" indent="-171450">
              <a:buFont typeface="Arial" panose="020B0604020202020204" pitchFamily="34" charset="0"/>
              <a:buChar char="•"/>
            </a:pPr>
            <a:r>
              <a:rPr lang="nl-NL" sz="1200" kern="1200" dirty="0">
                <a:solidFill>
                  <a:schemeClr val="tx1"/>
                </a:solidFill>
                <a:effectLst/>
                <a:latin typeface="+mn-lt"/>
                <a:ea typeface="+mn-ea"/>
                <a:cs typeface="+mn-cs"/>
              </a:rPr>
              <a:t>Je vond iets niet fijn</a:t>
            </a:r>
          </a:p>
          <a:p>
            <a:pPr marL="171450" indent="-171450">
              <a:buFont typeface="Arial" panose="020B0604020202020204" pitchFamily="34" charset="0"/>
              <a:buChar char="•"/>
            </a:pPr>
            <a:r>
              <a:rPr lang="nl-NL" sz="1200" kern="1200" dirty="0">
                <a:solidFill>
                  <a:schemeClr val="tx1"/>
                </a:solidFill>
                <a:effectLst/>
                <a:latin typeface="+mn-lt"/>
                <a:ea typeface="+mn-ea"/>
                <a:cs typeface="+mn-cs"/>
              </a:rPr>
              <a:t>Je wil checken of de ander het fijn vindt</a:t>
            </a:r>
          </a:p>
          <a:p>
            <a:r>
              <a:rPr lang="nl-NL" sz="1200" u="none" strike="noStrike" kern="1200" dirty="0">
                <a:solidFill>
                  <a:schemeClr val="tx1"/>
                </a:solidFill>
                <a:effectLst/>
                <a:latin typeface="+mn-lt"/>
                <a:ea typeface="+mn-ea"/>
                <a:cs typeface="+mn-cs"/>
              </a:rPr>
              <a:t> </a:t>
            </a:r>
            <a:endParaRPr lang="nl-NL" sz="1200" kern="1200" dirty="0">
              <a:solidFill>
                <a:schemeClr val="tx1"/>
              </a:solidFill>
              <a:effectLst/>
              <a:latin typeface="+mn-lt"/>
              <a:ea typeface="+mn-ea"/>
              <a:cs typeface="+mn-cs"/>
            </a:endParaRPr>
          </a:p>
          <a:p>
            <a:r>
              <a:rPr lang="nl-NL" sz="1200" u="sng" kern="1200" dirty="0">
                <a:solidFill>
                  <a:schemeClr val="tx1"/>
                </a:solidFill>
                <a:effectLst/>
                <a:latin typeface="+mn-lt"/>
                <a:ea typeface="+mn-ea"/>
                <a:cs typeface="+mn-cs"/>
              </a:rPr>
              <a:t>Geef ze de volgende opdracht:</a:t>
            </a:r>
            <a:r>
              <a:rPr lang="nl-NL" sz="1200" kern="1200" dirty="0">
                <a:solidFill>
                  <a:schemeClr val="tx1"/>
                </a:solidFill>
                <a:effectLst/>
                <a:latin typeface="+mn-lt"/>
                <a:ea typeface="+mn-ea"/>
                <a:cs typeface="+mn-cs"/>
              </a:rPr>
              <a:t> Bedenk samen één zin die je kan gebruiken in die situatie. De zin moet respectvol zijn, niet beschuldigend overkomen en passen bij jullie leeftijd. Formuleer het alsof je het echt zou zeggen.</a:t>
            </a:r>
          </a:p>
          <a:p>
            <a:r>
              <a:rPr lang="nl-NL" sz="1200" kern="1200" dirty="0">
                <a:solidFill>
                  <a:schemeClr val="tx1"/>
                </a:solidFill>
                <a:effectLst/>
                <a:latin typeface="+mn-lt"/>
                <a:ea typeface="+mn-ea"/>
                <a:cs typeface="+mn-cs"/>
              </a:rPr>
              <a:t> </a:t>
            </a:r>
          </a:p>
          <a:p>
            <a:r>
              <a:rPr lang="nl-NL" sz="1200" kern="1200" dirty="0">
                <a:solidFill>
                  <a:schemeClr val="tx1"/>
                </a:solidFill>
                <a:effectLst/>
                <a:latin typeface="+mn-lt"/>
                <a:ea typeface="+mn-ea"/>
                <a:cs typeface="+mn-cs"/>
              </a:rPr>
              <a:t>Geef ze 4 à 5 minuten de tijd.</a:t>
            </a:r>
          </a:p>
          <a:p>
            <a:r>
              <a:rPr lang="nl-NL" sz="1200" kern="1200" dirty="0">
                <a:solidFill>
                  <a:schemeClr val="tx1"/>
                </a:solidFill>
                <a:effectLst/>
                <a:latin typeface="+mn-lt"/>
                <a:ea typeface="+mn-ea"/>
                <a:cs typeface="+mn-cs"/>
              </a:rPr>
              <a:t> </a:t>
            </a:r>
          </a:p>
          <a:p>
            <a:r>
              <a:rPr lang="nl-NL" sz="1200" kern="1200" dirty="0">
                <a:solidFill>
                  <a:schemeClr val="tx1"/>
                </a:solidFill>
                <a:effectLst/>
                <a:latin typeface="+mn-lt"/>
                <a:ea typeface="+mn-ea"/>
                <a:cs typeface="+mn-cs"/>
              </a:rPr>
              <a:t>Loop rond en help waar nodig door te vragen:</a:t>
            </a:r>
          </a:p>
          <a:p>
            <a:pPr marL="171450" indent="-171450">
              <a:buFont typeface="Arial" panose="020B0604020202020204" pitchFamily="34" charset="0"/>
              <a:buChar char="•"/>
            </a:pPr>
            <a:r>
              <a:rPr lang="nl-NL" sz="1200" kern="1200" dirty="0">
                <a:solidFill>
                  <a:schemeClr val="tx1"/>
                </a:solidFill>
                <a:effectLst/>
                <a:latin typeface="+mn-lt"/>
                <a:ea typeface="+mn-ea"/>
                <a:cs typeface="+mn-cs"/>
              </a:rPr>
              <a:t>Hoe kun je vanuit jezelf spreken?</a:t>
            </a:r>
          </a:p>
          <a:p>
            <a:pPr marL="171450" indent="-171450">
              <a:buFont typeface="Arial" panose="020B0604020202020204" pitchFamily="34" charset="0"/>
              <a:buChar char="•"/>
            </a:pPr>
            <a:r>
              <a:rPr lang="nl-NL" sz="1200" kern="1200" dirty="0">
                <a:solidFill>
                  <a:schemeClr val="tx1"/>
                </a:solidFill>
                <a:effectLst/>
                <a:latin typeface="+mn-lt"/>
                <a:ea typeface="+mn-ea"/>
                <a:cs typeface="+mn-cs"/>
              </a:rPr>
              <a:t>Kun je het kleiner maken?</a:t>
            </a:r>
          </a:p>
          <a:p>
            <a:pPr marL="171450" indent="-171450">
              <a:buFont typeface="Arial" panose="020B0604020202020204" pitchFamily="34" charset="0"/>
              <a:buChar char="•"/>
            </a:pPr>
            <a:r>
              <a:rPr lang="nl-NL" sz="1200" kern="1200" dirty="0">
                <a:solidFill>
                  <a:schemeClr val="tx1"/>
                </a:solidFill>
                <a:effectLst/>
                <a:latin typeface="+mn-lt"/>
                <a:ea typeface="+mn-ea"/>
                <a:cs typeface="+mn-cs"/>
              </a:rPr>
              <a:t>Hoe zou het voelen om dit uit te spreken?</a:t>
            </a:r>
          </a:p>
          <a:p>
            <a:pPr marL="171450" indent="-171450">
              <a:buFont typeface="Arial" panose="020B0604020202020204" pitchFamily="34" charset="0"/>
              <a:buChar char="•"/>
            </a:pPr>
            <a:r>
              <a:rPr lang="nl-NL" sz="1200" kern="1200" dirty="0">
                <a:solidFill>
                  <a:schemeClr val="tx1"/>
                </a:solidFill>
                <a:effectLst/>
                <a:latin typeface="+mn-lt"/>
                <a:ea typeface="+mn-ea"/>
                <a:cs typeface="+mn-cs"/>
              </a:rPr>
              <a:t>Hoe zou het voelen om dit te horen?</a:t>
            </a:r>
          </a:p>
          <a:p>
            <a:r>
              <a:rPr lang="nl-NL" sz="1200" kern="1200" dirty="0">
                <a:solidFill>
                  <a:schemeClr val="tx1"/>
                </a:solidFill>
                <a:effectLst/>
                <a:latin typeface="+mn-lt"/>
                <a:ea typeface="+mn-ea"/>
                <a:cs typeface="+mn-cs"/>
              </a:rPr>
              <a:t> </a:t>
            </a:r>
          </a:p>
          <a:p>
            <a:r>
              <a:rPr lang="nl-NL" sz="1200" kern="1200" dirty="0">
                <a:solidFill>
                  <a:schemeClr val="tx1"/>
                </a:solidFill>
                <a:effectLst/>
                <a:latin typeface="+mn-lt"/>
                <a:ea typeface="+mn-ea"/>
                <a:cs typeface="+mn-cs"/>
              </a:rPr>
              <a:t>Nabespreking:</a:t>
            </a:r>
          </a:p>
          <a:p>
            <a:r>
              <a:rPr lang="nl-NL" sz="1200" kern="1200" dirty="0">
                <a:solidFill>
                  <a:schemeClr val="tx1"/>
                </a:solidFill>
                <a:effectLst/>
                <a:latin typeface="+mn-lt"/>
                <a:ea typeface="+mn-ea"/>
                <a:cs typeface="+mn-cs"/>
              </a:rPr>
              <a:t>Vraag enkele duo’s om hun zin voor te lezen. Bespreek samen:</a:t>
            </a:r>
          </a:p>
          <a:p>
            <a:pPr marL="171450" indent="-171450">
              <a:buFont typeface="Arial" panose="020B0604020202020204" pitchFamily="34" charset="0"/>
              <a:buChar char="•"/>
            </a:pPr>
            <a:r>
              <a:rPr lang="nl-NL" sz="1200" kern="1200" dirty="0">
                <a:solidFill>
                  <a:schemeClr val="tx1"/>
                </a:solidFill>
                <a:effectLst/>
                <a:latin typeface="+mn-lt"/>
                <a:ea typeface="+mn-ea"/>
                <a:cs typeface="+mn-cs"/>
              </a:rPr>
              <a:t>Wat maakt deze zin prettig?</a:t>
            </a:r>
          </a:p>
          <a:p>
            <a:pPr marL="171450" indent="-171450">
              <a:buFont typeface="Arial" panose="020B0604020202020204" pitchFamily="34" charset="0"/>
              <a:buChar char="•"/>
            </a:pPr>
            <a:r>
              <a:rPr lang="nl-NL" sz="1200" kern="1200" dirty="0">
                <a:solidFill>
                  <a:schemeClr val="tx1"/>
                </a:solidFill>
                <a:effectLst/>
                <a:latin typeface="+mn-lt"/>
                <a:ea typeface="+mn-ea"/>
                <a:cs typeface="+mn-cs"/>
              </a:rPr>
              <a:t>Waarom is dit geen </a:t>
            </a:r>
            <a:r>
              <a:rPr lang="nl-NL" sz="1200" i="1" kern="1200" dirty="0" err="1">
                <a:solidFill>
                  <a:schemeClr val="tx1"/>
                </a:solidFill>
                <a:effectLst/>
                <a:latin typeface="+mn-lt"/>
                <a:ea typeface="+mn-ea"/>
                <a:cs typeface="+mn-cs"/>
              </a:rPr>
              <a:t>moodkiller</a:t>
            </a:r>
            <a:r>
              <a:rPr lang="nl-NL" sz="1200" kern="1200" dirty="0">
                <a:solidFill>
                  <a:schemeClr val="tx1"/>
                </a:solidFill>
                <a:effectLst/>
                <a:latin typeface="+mn-lt"/>
                <a:ea typeface="+mn-ea"/>
                <a:cs typeface="+mn-cs"/>
              </a:rPr>
              <a:t>?</a:t>
            </a:r>
          </a:p>
          <a:p>
            <a:pPr marL="171450" indent="-171450">
              <a:buFont typeface="Arial" panose="020B0604020202020204" pitchFamily="34" charset="0"/>
              <a:buChar char="•"/>
            </a:pPr>
            <a:r>
              <a:rPr lang="nl-NL" sz="1200" kern="1200" dirty="0">
                <a:solidFill>
                  <a:schemeClr val="tx1"/>
                </a:solidFill>
                <a:effectLst/>
                <a:latin typeface="+mn-lt"/>
                <a:ea typeface="+mn-ea"/>
                <a:cs typeface="+mn-cs"/>
              </a:rPr>
              <a:t>Wat valt op aan de toon?</a:t>
            </a:r>
          </a:p>
          <a:p>
            <a:r>
              <a:rPr lang="nl-NL" sz="1200" kern="1200" dirty="0">
                <a:solidFill>
                  <a:schemeClr val="tx1"/>
                </a:solidFill>
                <a:effectLst/>
                <a:latin typeface="+mn-lt"/>
                <a:ea typeface="+mn-ea"/>
                <a:cs typeface="+mn-cs"/>
              </a:rPr>
              <a:t> </a:t>
            </a:r>
          </a:p>
          <a:p>
            <a:r>
              <a:rPr lang="nl-NL" sz="1200" kern="1200" dirty="0">
                <a:solidFill>
                  <a:schemeClr val="tx1"/>
                </a:solidFill>
                <a:effectLst/>
                <a:latin typeface="+mn-lt"/>
                <a:ea typeface="+mn-ea"/>
                <a:cs typeface="+mn-cs"/>
              </a:rPr>
              <a:t>Benadruk: Nee zeggen of je grens/wens aangeven is geen afwijzing van iemand als persoon. Door te praten ontdek je samen wat fijn is.</a:t>
            </a:r>
          </a:p>
          <a:p>
            <a:endParaRPr lang="nl-NL" dirty="0"/>
          </a:p>
        </p:txBody>
      </p:sp>
      <p:sp>
        <p:nvSpPr>
          <p:cNvPr id="4" name="Tijdelijke aanduiding voor dianummer 3">
            <a:extLst>
              <a:ext uri="{FF2B5EF4-FFF2-40B4-BE49-F238E27FC236}">
                <a16:creationId xmlns:a16="http://schemas.microsoft.com/office/drawing/2014/main" id="{1089D52E-C5AF-815E-021E-D3B11F9829B2}"/>
              </a:ext>
            </a:extLst>
          </p:cNvPr>
          <p:cNvSpPr>
            <a:spLocks noGrp="1"/>
          </p:cNvSpPr>
          <p:nvPr>
            <p:ph type="sldNum" sz="quarter" idx="5"/>
          </p:nvPr>
        </p:nvSpPr>
        <p:spPr/>
        <p:txBody>
          <a:bodyPr/>
          <a:lstStyle/>
          <a:p>
            <a:fld id="{4BCBEE17-9DF4-4575-B5F4-E50967613720}" type="slidenum">
              <a:rPr lang="nl-NL" smtClean="0"/>
              <a:t>9</a:t>
            </a:fld>
            <a:endParaRPr lang="nl-NL"/>
          </a:p>
        </p:txBody>
      </p:sp>
    </p:spTree>
    <p:extLst>
      <p:ext uri="{BB962C8B-B14F-4D97-AF65-F5344CB8AC3E}">
        <p14:creationId xmlns:p14="http://schemas.microsoft.com/office/powerpoint/2010/main" val="28167776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7FD453-ECBC-1E84-EF0E-C2B227668DBA}"/>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E3027D1B-2A47-03EF-D46C-4D288F70A9CA}"/>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DF5B8472-CEFE-C9B2-B143-6D4C37036A05}"/>
              </a:ext>
            </a:extLst>
          </p:cNvPr>
          <p:cNvSpPr>
            <a:spLocks noGrp="1"/>
          </p:cNvSpPr>
          <p:nvPr>
            <p:ph type="body" idx="1"/>
          </p:nvPr>
        </p:nvSpPr>
        <p:spPr/>
        <p:txBody>
          <a:bodyPr/>
          <a:lstStyle/>
          <a:p>
            <a:r>
              <a:rPr lang="nl-NL" sz="1200" b="1" kern="1200" dirty="0">
                <a:solidFill>
                  <a:schemeClr val="tx1"/>
                </a:solidFill>
                <a:effectLst/>
                <a:latin typeface="+mn-lt"/>
                <a:ea typeface="+mn-ea"/>
                <a:cs typeface="+mn-cs"/>
              </a:rPr>
              <a:t>10 minuten</a:t>
            </a:r>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 </a:t>
            </a:r>
          </a:p>
          <a:p>
            <a:r>
              <a:rPr lang="nl-NL" sz="1200" kern="1200" dirty="0">
                <a:solidFill>
                  <a:schemeClr val="tx1"/>
                </a:solidFill>
                <a:effectLst/>
                <a:latin typeface="+mn-lt"/>
                <a:ea typeface="+mn-ea"/>
                <a:cs typeface="+mn-cs"/>
              </a:rPr>
              <a:t>Introduceer de oefening door te benoemen dat praten over seksualiteit ongemakkelijk kan voelen als je het niet gewend bent. Maar dat communicatie juist kan zorgen voor meer vertrouwen en plezier. Houd bij deze oefening in je achterhoofd: lachen mag, uitlachen niet. </a:t>
            </a:r>
          </a:p>
          <a:p>
            <a:r>
              <a:rPr lang="nl-NL" sz="1200" kern="1200" dirty="0">
                <a:solidFill>
                  <a:schemeClr val="tx1"/>
                </a:solidFill>
                <a:effectLst/>
                <a:latin typeface="+mn-lt"/>
                <a:ea typeface="+mn-ea"/>
                <a:cs typeface="+mn-cs"/>
              </a:rPr>
              <a:t> </a:t>
            </a:r>
          </a:p>
          <a:p>
            <a:r>
              <a:rPr lang="nl-NL" sz="1200" kern="1200" dirty="0">
                <a:solidFill>
                  <a:schemeClr val="tx1"/>
                </a:solidFill>
                <a:effectLst/>
                <a:latin typeface="+mn-lt"/>
                <a:ea typeface="+mn-ea"/>
                <a:cs typeface="+mn-cs"/>
              </a:rPr>
              <a:t>Zeg bijvoorbeeld:</a:t>
            </a:r>
          </a:p>
          <a:p>
            <a:r>
              <a:rPr lang="nl-NL" sz="1200" kern="1200" dirty="0">
                <a:solidFill>
                  <a:schemeClr val="tx1"/>
                </a:solidFill>
                <a:effectLst/>
                <a:latin typeface="+mn-lt"/>
                <a:ea typeface="+mn-ea"/>
                <a:cs typeface="+mn-cs"/>
              </a:rPr>
              <a:t>“Veel jongeren denken dat praten over seks ongemakkelijk is. Toch zagen we in de e-</a:t>
            </a:r>
            <a:r>
              <a:rPr lang="nl-NL" sz="1200" kern="1200" dirty="0" err="1">
                <a:solidFill>
                  <a:schemeClr val="tx1"/>
                </a:solidFill>
                <a:effectLst/>
                <a:latin typeface="+mn-lt"/>
                <a:ea typeface="+mn-ea"/>
                <a:cs typeface="+mn-cs"/>
              </a:rPr>
              <a:t>learning</a:t>
            </a:r>
            <a:r>
              <a:rPr lang="nl-NL" sz="1200" kern="1200" dirty="0">
                <a:solidFill>
                  <a:schemeClr val="tx1"/>
                </a:solidFill>
                <a:effectLst/>
                <a:latin typeface="+mn-lt"/>
                <a:ea typeface="+mn-ea"/>
                <a:cs typeface="+mn-cs"/>
              </a:rPr>
              <a:t> dat het gesprek vaak meevalt. We gaan oefenen met woorden die bij jou passen.”</a:t>
            </a:r>
          </a:p>
          <a:p>
            <a:r>
              <a:rPr lang="nl-NL" sz="1200" kern="1200" dirty="0">
                <a:solidFill>
                  <a:schemeClr val="tx1"/>
                </a:solidFill>
                <a:effectLst/>
                <a:latin typeface="+mn-lt"/>
                <a:ea typeface="+mn-ea"/>
                <a:cs typeface="+mn-cs"/>
              </a:rPr>
              <a:t> </a:t>
            </a:r>
          </a:p>
          <a:p>
            <a:r>
              <a:rPr lang="nl-NL" sz="1200" kern="1200" dirty="0">
                <a:solidFill>
                  <a:schemeClr val="tx1"/>
                </a:solidFill>
                <a:effectLst/>
                <a:latin typeface="+mn-lt"/>
                <a:ea typeface="+mn-ea"/>
                <a:cs typeface="+mn-cs"/>
              </a:rPr>
              <a:t>Benadruk dat het een oefening is in formuleren, niet in naspelen van echte ervaringen.</a:t>
            </a:r>
          </a:p>
          <a:p>
            <a:r>
              <a:rPr lang="nl-NL" sz="1200" kern="1200" dirty="0">
                <a:solidFill>
                  <a:schemeClr val="tx1"/>
                </a:solidFill>
                <a:effectLst/>
                <a:latin typeface="+mn-lt"/>
                <a:ea typeface="+mn-ea"/>
                <a:cs typeface="+mn-cs"/>
              </a:rPr>
              <a:t> </a:t>
            </a:r>
          </a:p>
          <a:p>
            <a:r>
              <a:rPr lang="nl-NL" sz="1200" kern="1200" dirty="0">
                <a:solidFill>
                  <a:schemeClr val="tx1"/>
                </a:solidFill>
                <a:effectLst/>
                <a:latin typeface="+mn-lt"/>
                <a:ea typeface="+mn-ea"/>
                <a:cs typeface="+mn-cs"/>
              </a:rPr>
              <a:t>Laat de jongeren in tweetallen werken. Geef elk duo een van de volgende situaties of laat ze zelf kiezen (meerdere situaties is ook mogelijk):</a:t>
            </a:r>
          </a:p>
          <a:p>
            <a:pPr marL="171450" indent="-171450">
              <a:buFont typeface="Arial" panose="020B0604020202020204" pitchFamily="34" charset="0"/>
              <a:buChar char="•"/>
            </a:pPr>
            <a:r>
              <a:rPr lang="nl-NL" sz="1200" kern="1200" dirty="0">
                <a:solidFill>
                  <a:schemeClr val="tx1"/>
                </a:solidFill>
                <a:effectLst/>
                <a:latin typeface="+mn-lt"/>
                <a:ea typeface="+mn-ea"/>
                <a:cs typeface="+mn-cs"/>
              </a:rPr>
              <a:t>Je wil een condoom gebruiken</a:t>
            </a:r>
          </a:p>
          <a:p>
            <a:pPr marL="171450" indent="-171450">
              <a:buFont typeface="Arial" panose="020B0604020202020204" pitchFamily="34" charset="0"/>
              <a:buChar char="•"/>
            </a:pPr>
            <a:r>
              <a:rPr lang="nl-NL" sz="1200" kern="1200" dirty="0">
                <a:solidFill>
                  <a:schemeClr val="tx1"/>
                </a:solidFill>
                <a:effectLst/>
                <a:latin typeface="+mn-lt"/>
                <a:ea typeface="+mn-ea"/>
                <a:cs typeface="+mn-cs"/>
              </a:rPr>
              <a:t>Je wil het rustig aan doen</a:t>
            </a:r>
          </a:p>
          <a:p>
            <a:pPr marL="171450" indent="-171450">
              <a:buFont typeface="Arial" panose="020B0604020202020204" pitchFamily="34" charset="0"/>
              <a:buChar char="•"/>
            </a:pPr>
            <a:r>
              <a:rPr lang="nl-NL" sz="1200" kern="1200" dirty="0">
                <a:solidFill>
                  <a:schemeClr val="tx1"/>
                </a:solidFill>
                <a:effectLst/>
                <a:latin typeface="+mn-lt"/>
                <a:ea typeface="+mn-ea"/>
                <a:cs typeface="+mn-cs"/>
              </a:rPr>
              <a:t>Je twijfelt over testen</a:t>
            </a:r>
          </a:p>
          <a:p>
            <a:pPr marL="171450" indent="-171450">
              <a:buFont typeface="Arial" panose="020B0604020202020204" pitchFamily="34" charset="0"/>
              <a:buChar char="•"/>
            </a:pPr>
            <a:r>
              <a:rPr lang="nl-NL" sz="1200" kern="1200" dirty="0">
                <a:solidFill>
                  <a:schemeClr val="tx1"/>
                </a:solidFill>
                <a:effectLst/>
                <a:latin typeface="+mn-lt"/>
                <a:ea typeface="+mn-ea"/>
                <a:cs typeface="+mn-cs"/>
              </a:rPr>
              <a:t>Je vond iets niet fijn</a:t>
            </a:r>
          </a:p>
          <a:p>
            <a:pPr marL="171450" indent="-171450">
              <a:buFont typeface="Arial" panose="020B0604020202020204" pitchFamily="34" charset="0"/>
              <a:buChar char="•"/>
            </a:pPr>
            <a:r>
              <a:rPr lang="nl-NL" sz="1200" kern="1200" dirty="0">
                <a:solidFill>
                  <a:schemeClr val="tx1"/>
                </a:solidFill>
                <a:effectLst/>
                <a:latin typeface="+mn-lt"/>
                <a:ea typeface="+mn-ea"/>
                <a:cs typeface="+mn-cs"/>
              </a:rPr>
              <a:t>Je wil checken of de ander het fijn vindt</a:t>
            </a:r>
          </a:p>
          <a:p>
            <a:r>
              <a:rPr lang="nl-NL" sz="1200" u="none" strike="noStrike" kern="1200" dirty="0">
                <a:solidFill>
                  <a:schemeClr val="tx1"/>
                </a:solidFill>
                <a:effectLst/>
                <a:latin typeface="+mn-lt"/>
                <a:ea typeface="+mn-ea"/>
                <a:cs typeface="+mn-cs"/>
              </a:rPr>
              <a:t> </a:t>
            </a:r>
            <a:endParaRPr lang="nl-NL" sz="1200" kern="1200" dirty="0">
              <a:solidFill>
                <a:schemeClr val="tx1"/>
              </a:solidFill>
              <a:effectLst/>
              <a:latin typeface="+mn-lt"/>
              <a:ea typeface="+mn-ea"/>
              <a:cs typeface="+mn-cs"/>
            </a:endParaRPr>
          </a:p>
          <a:p>
            <a:r>
              <a:rPr lang="nl-NL" sz="1200" u="sng" kern="1200" dirty="0">
                <a:solidFill>
                  <a:schemeClr val="tx1"/>
                </a:solidFill>
                <a:effectLst/>
                <a:latin typeface="+mn-lt"/>
                <a:ea typeface="+mn-ea"/>
                <a:cs typeface="+mn-cs"/>
              </a:rPr>
              <a:t>Geef ze de volgende opdracht:</a:t>
            </a:r>
            <a:r>
              <a:rPr lang="nl-NL" sz="1200" kern="1200" dirty="0">
                <a:solidFill>
                  <a:schemeClr val="tx1"/>
                </a:solidFill>
                <a:effectLst/>
                <a:latin typeface="+mn-lt"/>
                <a:ea typeface="+mn-ea"/>
                <a:cs typeface="+mn-cs"/>
              </a:rPr>
              <a:t> Bedenk samen één zin die je kan gebruiken in die situatie. De zin moet respectvol zijn, niet beschuldigend overkomen en passen bij jullie leeftijd. Formuleer het alsof je het echt zou zeggen.</a:t>
            </a:r>
          </a:p>
          <a:p>
            <a:r>
              <a:rPr lang="nl-NL" sz="1200" kern="1200" dirty="0">
                <a:solidFill>
                  <a:schemeClr val="tx1"/>
                </a:solidFill>
                <a:effectLst/>
                <a:latin typeface="+mn-lt"/>
                <a:ea typeface="+mn-ea"/>
                <a:cs typeface="+mn-cs"/>
              </a:rPr>
              <a:t> </a:t>
            </a:r>
          </a:p>
          <a:p>
            <a:r>
              <a:rPr lang="nl-NL" sz="1200" kern="1200" dirty="0">
                <a:solidFill>
                  <a:schemeClr val="tx1"/>
                </a:solidFill>
                <a:effectLst/>
                <a:latin typeface="+mn-lt"/>
                <a:ea typeface="+mn-ea"/>
                <a:cs typeface="+mn-cs"/>
              </a:rPr>
              <a:t>Geef ze 4 à 5 minuten de tijd.</a:t>
            </a:r>
          </a:p>
          <a:p>
            <a:r>
              <a:rPr lang="nl-NL" sz="1200" kern="1200" dirty="0">
                <a:solidFill>
                  <a:schemeClr val="tx1"/>
                </a:solidFill>
                <a:effectLst/>
                <a:latin typeface="+mn-lt"/>
                <a:ea typeface="+mn-ea"/>
                <a:cs typeface="+mn-cs"/>
              </a:rPr>
              <a:t> </a:t>
            </a:r>
          </a:p>
          <a:p>
            <a:r>
              <a:rPr lang="nl-NL" sz="1200" kern="1200" dirty="0">
                <a:solidFill>
                  <a:schemeClr val="tx1"/>
                </a:solidFill>
                <a:effectLst/>
                <a:latin typeface="+mn-lt"/>
                <a:ea typeface="+mn-ea"/>
                <a:cs typeface="+mn-cs"/>
              </a:rPr>
              <a:t>Loop rond en help waar nodig door te vragen:</a:t>
            </a:r>
          </a:p>
          <a:p>
            <a:pPr marL="171450" indent="-171450">
              <a:buFont typeface="Arial" panose="020B0604020202020204" pitchFamily="34" charset="0"/>
              <a:buChar char="•"/>
            </a:pPr>
            <a:r>
              <a:rPr lang="nl-NL" sz="1200" kern="1200" dirty="0">
                <a:solidFill>
                  <a:schemeClr val="tx1"/>
                </a:solidFill>
                <a:effectLst/>
                <a:latin typeface="+mn-lt"/>
                <a:ea typeface="+mn-ea"/>
                <a:cs typeface="+mn-cs"/>
              </a:rPr>
              <a:t>Hoe kun je vanuit jezelf spreken?</a:t>
            </a:r>
          </a:p>
          <a:p>
            <a:pPr marL="171450" indent="-171450">
              <a:buFont typeface="Arial" panose="020B0604020202020204" pitchFamily="34" charset="0"/>
              <a:buChar char="•"/>
            </a:pPr>
            <a:r>
              <a:rPr lang="nl-NL" sz="1200" kern="1200" dirty="0">
                <a:solidFill>
                  <a:schemeClr val="tx1"/>
                </a:solidFill>
                <a:effectLst/>
                <a:latin typeface="+mn-lt"/>
                <a:ea typeface="+mn-ea"/>
                <a:cs typeface="+mn-cs"/>
              </a:rPr>
              <a:t>Kun je het kleiner maken?</a:t>
            </a:r>
          </a:p>
          <a:p>
            <a:pPr marL="171450" indent="-171450">
              <a:buFont typeface="Arial" panose="020B0604020202020204" pitchFamily="34" charset="0"/>
              <a:buChar char="•"/>
            </a:pPr>
            <a:r>
              <a:rPr lang="nl-NL" sz="1200" kern="1200" dirty="0">
                <a:solidFill>
                  <a:schemeClr val="tx1"/>
                </a:solidFill>
                <a:effectLst/>
                <a:latin typeface="+mn-lt"/>
                <a:ea typeface="+mn-ea"/>
                <a:cs typeface="+mn-cs"/>
              </a:rPr>
              <a:t>Hoe zou het voelen om dit uit te spreken?</a:t>
            </a:r>
          </a:p>
          <a:p>
            <a:pPr marL="171450" indent="-171450">
              <a:buFont typeface="Arial" panose="020B0604020202020204" pitchFamily="34" charset="0"/>
              <a:buChar char="•"/>
            </a:pPr>
            <a:r>
              <a:rPr lang="nl-NL" sz="1200" kern="1200" dirty="0">
                <a:solidFill>
                  <a:schemeClr val="tx1"/>
                </a:solidFill>
                <a:effectLst/>
                <a:latin typeface="+mn-lt"/>
                <a:ea typeface="+mn-ea"/>
                <a:cs typeface="+mn-cs"/>
              </a:rPr>
              <a:t>Hoe zou het voelen om dit te horen?</a:t>
            </a:r>
          </a:p>
          <a:p>
            <a:r>
              <a:rPr lang="nl-NL" sz="1200" kern="1200" dirty="0">
                <a:solidFill>
                  <a:schemeClr val="tx1"/>
                </a:solidFill>
                <a:effectLst/>
                <a:latin typeface="+mn-lt"/>
                <a:ea typeface="+mn-ea"/>
                <a:cs typeface="+mn-cs"/>
              </a:rPr>
              <a:t> </a:t>
            </a:r>
          </a:p>
          <a:p>
            <a:r>
              <a:rPr lang="nl-NL" sz="1200" kern="1200" dirty="0">
                <a:solidFill>
                  <a:schemeClr val="tx1"/>
                </a:solidFill>
                <a:effectLst/>
                <a:latin typeface="+mn-lt"/>
                <a:ea typeface="+mn-ea"/>
                <a:cs typeface="+mn-cs"/>
              </a:rPr>
              <a:t>Nabespreking:</a:t>
            </a:r>
          </a:p>
          <a:p>
            <a:r>
              <a:rPr lang="nl-NL" sz="1200" kern="1200" dirty="0">
                <a:solidFill>
                  <a:schemeClr val="tx1"/>
                </a:solidFill>
                <a:effectLst/>
                <a:latin typeface="+mn-lt"/>
                <a:ea typeface="+mn-ea"/>
                <a:cs typeface="+mn-cs"/>
              </a:rPr>
              <a:t>Vraag enkele duo’s om hun zin voor te lezen. Bespreek samen:</a:t>
            </a:r>
          </a:p>
          <a:p>
            <a:pPr marL="171450" indent="-171450">
              <a:buFont typeface="Arial" panose="020B0604020202020204" pitchFamily="34" charset="0"/>
              <a:buChar char="•"/>
            </a:pPr>
            <a:r>
              <a:rPr lang="nl-NL" sz="1200" kern="1200" dirty="0">
                <a:solidFill>
                  <a:schemeClr val="tx1"/>
                </a:solidFill>
                <a:effectLst/>
                <a:latin typeface="+mn-lt"/>
                <a:ea typeface="+mn-ea"/>
                <a:cs typeface="+mn-cs"/>
              </a:rPr>
              <a:t>Wat maakt deze zin prettig?</a:t>
            </a:r>
          </a:p>
          <a:p>
            <a:pPr marL="171450" indent="-171450">
              <a:buFont typeface="Arial" panose="020B0604020202020204" pitchFamily="34" charset="0"/>
              <a:buChar char="•"/>
            </a:pPr>
            <a:r>
              <a:rPr lang="nl-NL" sz="1200" kern="1200" dirty="0">
                <a:solidFill>
                  <a:schemeClr val="tx1"/>
                </a:solidFill>
                <a:effectLst/>
                <a:latin typeface="+mn-lt"/>
                <a:ea typeface="+mn-ea"/>
                <a:cs typeface="+mn-cs"/>
              </a:rPr>
              <a:t>Waarom is dit geen </a:t>
            </a:r>
            <a:r>
              <a:rPr lang="nl-NL" sz="1200" i="1" kern="1200" dirty="0" err="1">
                <a:solidFill>
                  <a:schemeClr val="tx1"/>
                </a:solidFill>
                <a:effectLst/>
                <a:latin typeface="+mn-lt"/>
                <a:ea typeface="+mn-ea"/>
                <a:cs typeface="+mn-cs"/>
              </a:rPr>
              <a:t>moodkiller</a:t>
            </a:r>
            <a:r>
              <a:rPr lang="nl-NL" sz="1200" kern="1200" dirty="0">
                <a:solidFill>
                  <a:schemeClr val="tx1"/>
                </a:solidFill>
                <a:effectLst/>
                <a:latin typeface="+mn-lt"/>
                <a:ea typeface="+mn-ea"/>
                <a:cs typeface="+mn-cs"/>
              </a:rPr>
              <a:t>?</a:t>
            </a:r>
          </a:p>
          <a:p>
            <a:pPr marL="171450" indent="-171450">
              <a:buFont typeface="Arial" panose="020B0604020202020204" pitchFamily="34" charset="0"/>
              <a:buChar char="•"/>
            </a:pPr>
            <a:r>
              <a:rPr lang="nl-NL" sz="1200" kern="1200" dirty="0">
                <a:solidFill>
                  <a:schemeClr val="tx1"/>
                </a:solidFill>
                <a:effectLst/>
                <a:latin typeface="+mn-lt"/>
                <a:ea typeface="+mn-ea"/>
                <a:cs typeface="+mn-cs"/>
              </a:rPr>
              <a:t>Wat valt op aan de toon?</a:t>
            </a:r>
          </a:p>
          <a:p>
            <a:r>
              <a:rPr lang="nl-NL" sz="1200" kern="1200" dirty="0">
                <a:solidFill>
                  <a:schemeClr val="tx1"/>
                </a:solidFill>
                <a:effectLst/>
                <a:latin typeface="+mn-lt"/>
                <a:ea typeface="+mn-ea"/>
                <a:cs typeface="+mn-cs"/>
              </a:rPr>
              <a:t> </a:t>
            </a:r>
          </a:p>
          <a:p>
            <a:r>
              <a:rPr lang="nl-NL" sz="1200" kern="1200" dirty="0">
                <a:solidFill>
                  <a:schemeClr val="tx1"/>
                </a:solidFill>
                <a:effectLst/>
                <a:latin typeface="+mn-lt"/>
                <a:ea typeface="+mn-ea"/>
                <a:cs typeface="+mn-cs"/>
              </a:rPr>
              <a:t>Benadruk: Nee zeggen of je grens/wens aangeven is geen afwijzing van iemand als persoon. Door te praten ontdek je samen wat fijn is.</a:t>
            </a:r>
          </a:p>
          <a:p>
            <a:endParaRPr lang="nl-NL" dirty="0"/>
          </a:p>
        </p:txBody>
      </p:sp>
      <p:sp>
        <p:nvSpPr>
          <p:cNvPr id="4" name="Tijdelijke aanduiding voor dianummer 3">
            <a:extLst>
              <a:ext uri="{FF2B5EF4-FFF2-40B4-BE49-F238E27FC236}">
                <a16:creationId xmlns:a16="http://schemas.microsoft.com/office/drawing/2014/main" id="{9BD9BD0B-9D82-C33F-64DA-150F4AC289DA}"/>
              </a:ext>
            </a:extLst>
          </p:cNvPr>
          <p:cNvSpPr>
            <a:spLocks noGrp="1"/>
          </p:cNvSpPr>
          <p:nvPr>
            <p:ph type="sldNum" sz="quarter" idx="5"/>
          </p:nvPr>
        </p:nvSpPr>
        <p:spPr/>
        <p:txBody>
          <a:bodyPr/>
          <a:lstStyle/>
          <a:p>
            <a:fld id="{4BCBEE17-9DF4-4575-B5F4-E50967613720}" type="slidenum">
              <a:rPr lang="nl-NL" smtClean="0"/>
              <a:t>10</a:t>
            </a:fld>
            <a:endParaRPr lang="nl-NL"/>
          </a:p>
        </p:txBody>
      </p:sp>
    </p:spTree>
    <p:extLst>
      <p:ext uri="{BB962C8B-B14F-4D97-AF65-F5344CB8AC3E}">
        <p14:creationId xmlns:p14="http://schemas.microsoft.com/office/powerpoint/2010/main" val="30704439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5" name="Tekstvak 9">
            <a:extLst>
              <a:ext uri="{FF2B5EF4-FFF2-40B4-BE49-F238E27FC236}">
                <a16:creationId xmlns:a16="http://schemas.microsoft.com/office/drawing/2014/main" id="{A78C76EC-B8A4-451D-BB41-0F217C57A390}"/>
              </a:ext>
            </a:extLst>
          </p:cNvPr>
          <p:cNvSpPr txBox="1">
            <a:spLocks noChangeArrowheads="1"/>
          </p:cNvSpPr>
          <p:nvPr/>
        </p:nvSpPr>
        <p:spPr bwMode="auto">
          <a:xfrm>
            <a:off x="371475" y="6021388"/>
            <a:ext cx="11515725" cy="400050"/>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ts val="2400"/>
              </a:lnSpc>
              <a:defRPr/>
            </a:pPr>
            <a:r>
              <a:rPr lang="nl-NL" altLang="nl-NL" sz="2000" b="1">
                <a:solidFill>
                  <a:srgbClr val="1A2C54"/>
                </a:solidFill>
              </a:rPr>
              <a:t>www.ggdijsselland.nl</a:t>
            </a:r>
          </a:p>
        </p:txBody>
      </p:sp>
      <p:sp>
        <p:nvSpPr>
          <p:cNvPr id="12" name="Tijdelijke aanduiding voor tekst 11"/>
          <p:cNvSpPr>
            <a:spLocks noGrp="1"/>
          </p:cNvSpPr>
          <p:nvPr>
            <p:ph type="body" sz="quarter" idx="10" hasCustomPrompt="1"/>
          </p:nvPr>
        </p:nvSpPr>
        <p:spPr>
          <a:xfrm>
            <a:off x="371475" y="2060848"/>
            <a:ext cx="10440988" cy="463277"/>
          </a:xfrm>
          <a:prstGeom prst="rect">
            <a:avLst/>
          </a:prstGeom>
        </p:spPr>
        <p:txBody>
          <a:bodyPr/>
          <a:lstStyle>
            <a:lvl1pPr marL="0" indent="0">
              <a:buNone/>
              <a:defRPr sz="2400">
                <a:solidFill>
                  <a:schemeClr val="bg1"/>
                </a:solidFill>
                <a:latin typeface="Fredoka One" panose="02000000000000000000" pitchFamily="2" charset="0"/>
              </a:defRPr>
            </a:lvl1pPr>
            <a:lvl2pPr marL="457200" indent="0">
              <a:buNone/>
              <a:defRPr sz="2400">
                <a:solidFill>
                  <a:schemeClr val="bg1"/>
                </a:solidFill>
                <a:latin typeface="Fredoka One" panose="02000000000000000000" pitchFamily="2" charset="0"/>
              </a:defRPr>
            </a:lvl2pPr>
            <a:lvl3pPr marL="914400" indent="0">
              <a:buNone/>
              <a:defRPr sz="2400">
                <a:solidFill>
                  <a:schemeClr val="bg1"/>
                </a:solidFill>
                <a:latin typeface="Fredoka One" panose="02000000000000000000" pitchFamily="2" charset="0"/>
              </a:defRPr>
            </a:lvl3pPr>
            <a:lvl4pPr marL="1371600" indent="0">
              <a:buNone/>
              <a:defRPr sz="2400">
                <a:solidFill>
                  <a:schemeClr val="bg1"/>
                </a:solidFill>
                <a:latin typeface="Fredoka One" panose="02000000000000000000" pitchFamily="2" charset="0"/>
              </a:defRPr>
            </a:lvl4pPr>
            <a:lvl5pPr marL="1828800" indent="0">
              <a:buNone/>
              <a:defRPr sz="2400">
                <a:solidFill>
                  <a:schemeClr val="bg1"/>
                </a:solidFill>
                <a:latin typeface="Fredoka One" panose="02000000000000000000" pitchFamily="2" charset="0"/>
              </a:defRPr>
            </a:lvl5pPr>
          </a:lstStyle>
          <a:p>
            <a:pPr lvl="0"/>
            <a:r>
              <a:rPr lang="nl-NL"/>
              <a:t>Ondertitel</a:t>
            </a:r>
          </a:p>
        </p:txBody>
      </p:sp>
      <p:sp>
        <p:nvSpPr>
          <p:cNvPr id="13" name="Tijdelijke aanduiding voor tekst 11"/>
          <p:cNvSpPr>
            <a:spLocks noGrp="1"/>
          </p:cNvSpPr>
          <p:nvPr>
            <p:ph type="body" sz="quarter" idx="11" hasCustomPrompt="1"/>
          </p:nvPr>
        </p:nvSpPr>
        <p:spPr>
          <a:xfrm>
            <a:off x="371475" y="2564904"/>
            <a:ext cx="10440988" cy="463277"/>
          </a:xfrm>
          <a:prstGeom prst="rect">
            <a:avLst/>
          </a:prstGeom>
        </p:spPr>
        <p:txBody>
          <a:bodyPr/>
          <a:lstStyle>
            <a:lvl1pPr marL="0" indent="0">
              <a:buNone/>
              <a:defRPr sz="2400">
                <a:solidFill>
                  <a:srgbClr val="1A2C54"/>
                </a:solidFill>
                <a:latin typeface="Fredoka One" panose="02000000000000000000" pitchFamily="2" charset="0"/>
              </a:defRPr>
            </a:lvl1pPr>
            <a:lvl2pPr marL="457200" indent="0">
              <a:buNone/>
              <a:defRPr sz="2400">
                <a:solidFill>
                  <a:schemeClr val="bg1"/>
                </a:solidFill>
                <a:latin typeface="Fredoka One" panose="02000000000000000000" pitchFamily="2" charset="0"/>
              </a:defRPr>
            </a:lvl2pPr>
            <a:lvl3pPr marL="914400" indent="0">
              <a:buNone/>
              <a:defRPr sz="2400">
                <a:solidFill>
                  <a:schemeClr val="bg1"/>
                </a:solidFill>
                <a:latin typeface="Fredoka One" panose="02000000000000000000" pitchFamily="2" charset="0"/>
              </a:defRPr>
            </a:lvl3pPr>
            <a:lvl4pPr marL="1371600" indent="0">
              <a:buNone/>
              <a:defRPr sz="2400">
                <a:solidFill>
                  <a:schemeClr val="bg1"/>
                </a:solidFill>
                <a:latin typeface="Fredoka One" panose="02000000000000000000" pitchFamily="2" charset="0"/>
              </a:defRPr>
            </a:lvl4pPr>
            <a:lvl5pPr marL="1828800" indent="0">
              <a:buNone/>
              <a:defRPr sz="2400">
                <a:solidFill>
                  <a:schemeClr val="bg1"/>
                </a:solidFill>
                <a:latin typeface="Fredoka One" panose="02000000000000000000" pitchFamily="2" charset="0"/>
              </a:defRPr>
            </a:lvl5pPr>
          </a:lstStyle>
          <a:p>
            <a:pPr lvl="0"/>
            <a:r>
              <a:rPr lang="nl-NL"/>
              <a:t>Datum</a:t>
            </a:r>
          </a:p>
        </p:txBody>
      </p:sp>
      <p:sp>
        <p:nvSpPr>
          <p:cNvPr id="17" name="Titel 16"/>
          <p:cNvSpPr>
            <a:spLocks noGrp="1"/>
          </p:cNvSpPr>
          <p:nvPr>
            <p:ph type="title" hasCustomPrompt="1"/>
          </p:nvPr>
        </p:nvSpPr>
        <p:spPr>
          <a:xfrm>
            <a:off x="371476" y="692696"/>
            <a:ext cx="10440988" cy="997992"/>
          </a:xfrm>
          <a:prstGeom prst="rect">
            <a:avLst/>
          </a:prstGeom>
        </p:spPr>
        <p:txBody>
          <a:bodyPr/>
          <a:lstStyle>
            <a:lvl1pPr algn="l">
              <a:defRPr sz="6000">
                <a:solidFill>
                  <a:schemeClr val="bg1"/>
                </a:solidFill>
                <a:latin typeface="Fredoka One" panose="02000000000000000000" pitchFamily="2" charset="0"/>
              </a:defRPr>
            </a:lvl1pPr>
          </a:lstStyle>
          <a:p>
            <a:r>
              <a:rPr lang="nl-NL"/>
              <a:t>Titel</a:t>
            </a:r>
          </a:p>
        </p:txBody>
      </p:sp>
    </p:spTree>
    <p:extLst>
      <p:ext uri="{BB962C8B-B14F-4D97-AF65-F5344CB8AC3E}">
        <p14:creationId xmlns:p14="http://schemas.microsoft.com/office/powerpoint/2010/main" val="5748991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D7057D9E-8BFA-4BBB-BA7F-C072A2CDF163}" type="datetimeFigureOut">
              <a:rPr lang="nl-NL" smtClean="0"/>
              <a:t>4-5-2026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3CBBEE1D-BEF3-464F-AE0A-80AA2CB555F9}" type="slidenum">
              <a:rPr lang="nl-NL" smtClean="0"/>
              <a:t>‹nr.›</a:t>
            </a:fld>
            <a:endParaRPr lang="nl-NL"/>
          </a:p>
        </p:txBody>
      </p:sp>
    </p:spTree>
    <p:extLst>
      <p:ext uri="{BB962C8B-B14F-4D97-AF65-F5344CB8AC3E}">
        <p14:creationId xmlns:p14="http://schemas.microsoft.com/office/powerpoint/2010/main" val="7782224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D7057D9E-8BFA-4BBB-BA7F-C072A2CDF163}" type="datetimeFigureOut">
              <a:rPr lang="nl-NL" smtClean="0"/>
              <a:t>4-5-2026</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3CBBEE1D-BEF3-464F-AE0A-80AA2CB555F9}" type="slidenum">
              <a:rPr lang="nl-NL" smtClean="0"/>
              <a:t>‹nr.›</a:t>
            </a:fld>
            <a:endParaRPr lang="nl-NL"/>
          </a:p>
        </p:txBody>
      </p:sp>
    </p:spTree>
    <p:extLst>
      <p:ext uri="{BB962C8B-B14F-4D97-AF65-F5344CB8AC3E}">
        <p14:creationId xmlns:p14="http://schemas.microsoft.com/office/powerpoint/2010/main" val="14311624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D7057D9E-8BFA-4BBB-BA7F-C072A2CDF163}" type="datetimeFigureOut">
              <a:rPr lang="nl-NL" smtClean="0"/>
              <a:t>4-5-2026</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3CBBEE1D-BEF3-464F-AE0A-80AA2CB555F9}" type="slidenum">
              <a:rPr lang="nl-NL" smtClean="0"/>
              <a:t>‹nr.›</a:t>
            </a:fld>
            <a:endParaRPr lang="nl-NL"/>
          </a:p>
        </p:txBody>
      </p:sp>
    </p:spTree>
    <p:extLst>
      <p:ext uri="{BB962C8B-B14F-4D97-AF65-F5344CB8AC3E}">
        <p14:creationId xmlns:p14="http://schemas.microsoft.com/office/powerpoint/2010/main" val="31639622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D7057D9E-8BFA-4BBB-BA7F-C072A2CDF163}" type="datetimeFigureOut">
              <a:rPr lang="nl-NL" smtClean="0"/>
              <a:t>4-5-2026</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3CBBEE1D-BEF3-464F-AE0A-80AA2CB555F9}" type="slidenum">
              <a:rPr lang="nl-NL" smtClean="0"/>
              <a:t>‹nr.›</a:t>
            </a:fld>
            <a:endParaRPr lang="nl-NL"/>
          </a:p>
        </p:txBody>
      </p:sp>
    </p:spTree>
    <p:extLst>
      <p:ext uri="{BB962C8B-B14F-4D97-AF65-F5344CB8AC3E}">
        <p14:creationId xmlns:p14="http://schemas.microsoft.com/office/powerpoint/2010/main" val="37109929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D7057D9E-8BFA-4BBB-BA7F-C072A2CDF163}" type="datetimeFigureOut">
              <a:rPr lang="nl-NL" smtClean="0"/>
              <a:t>4-5-2026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3CBBEE1D-BEF3-464F-AE0A-80AA2CB555F9}" type="slidenum">
              <a:rPr lang="nl-NL" smtClean="0"/>
              <a:t>‹nr.›</a:t>
            </a:fld>
            <a:endParaRPr lang="nl-NL"/>
          </a:p>
        </p:txBody>
      </p:sp>
    </p:spTree>
    <p:extLst>
      <p:ext uri="{BB962C8B-B14F-4D97-AF65-F5344CB8AC3E}">
        <p14:creationId xmlns:p14="http://schemas.microsoft.com/office/powerpoint/2010/main" val="8256379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D7057D9E-8BFA-4BBB-BA7F-C072A2CDF163}" type="datetimeFigureOut">
              <a:rPr lang="nl-NL" smtClean="0"/>
              <a:t>4-5-2026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3CBBEE1D-BEF3-464F-AE0A-80AA2CB555F9}" type="slidenum">
              <a:rPr lang="nl-NL" smtClean="0"/>
              <a:t>‹nr.›</a:t>
            </a:fld>
            <a:endParaRPr lang="nl-NL"/>
          </a:p>
        </p:txBody>
      </p:sp>
    </p:spTree>
    <p:extLst>
      <p:ext uri="{BB962C8B-B14F-4D97-AF65-F5344CB8AC3E}">
        <p14:creationId xmlns:p14="http://schemas.microsoft.com/office/powerpoint/2010/main" val="17999014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D7057D9E-8BFA-4BBB-BA7F-C072A2CDF163}" type="datetimeFigureOut">
              <a:rPr lang="nl-NL" smtClean="0"/>
              <a:t>4-5-2026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3CBBEE1D-BEF3-464F-AE0A-80AA2CB555F9}" type="slidenum">
              <a:rPr lang="nl-NL" smtClean="0"/>
              <a:t>‹nr.›</a:t>
            </a:fld>
            <a:endParaRPr lang="nl-NL"/>
          </a:p>
        </p:txBody>
      </p:sp>
    </p:spTree>
    <p:extLst>
      <p:ext uri="{BB962C8B-B14F-4D97-AF65-F5344CB8AC3E}">
        <p14:creationId xmlns:p14="http://schemas.microsoft.com/office/powerpoint/2010/main" val="14659657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839200" y="274639"/>
            <a:ext cx="27432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609600" y="274639"/>
            <a:ext cx="80264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D7057D9E-8BFA-4BBB-BA7F-C072A2CDF163}" type="datetimeFigureOut">
              <a:rPr lang="nl-NL" smtClean="0"/>
              <a:t>4-5-2026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3CBBEE1D-BEF3-464F-AE0A-80AA2CB555F9}" type="slidenum">
              <a:rPr lang="nl-NL" smtClean="0"/>
              <a:t>‹nr.›</a:t>
            </a:fld>
            <a:endParaRPr lang="nl-NL"/>
          </a:p>
        </p:txBody>
      </p:sp>
    </p:spTree>
    <p:extLst>
      <p:ext uri="{BB962C8B-B14F-4D97-AF65-F5344CB8AC3E}">
        <p14:creationId xmlns:p14="http://schemas.microsoft.com/office/powerpoint/2010/main" val="22581623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tussenkop en tekst">
    <p:spTree>
      <p:nvGrpSpPr>
        <p:cNvPr id="1" name=""/>
        <p:cNvGrpSpPr/>
        <p:nvPr/>
      </p:nvGrpSpPr>
      <p:grpSpPr>
        <a:xfrm>
          <a:off x="0" y="0"/>
          <a:ext cx="0" cy="0"/>
          <a:chOff x="0" y="0"/>
          <a:chExt cx="0" cy="0"/>
        </a:xfrm>
      </p:grpSpPr>
      <p:sp>
        <p:nvSpPr>
          <p:cNvPr id="5" name="Titel 4"/>
          <p:cNvSpPr>
            <a:spLocks noGrp="1"/>
          </p:cNvSpPr>
          <p:nvPr>
            <p:ph type="title" hasCustomPrompt="1"/>
          </p:nvPr>
        </p:nvSpPr>
        <p:spPr>
          <a:xfrm>
            <a:off x="695400" y="692696"/>
            <a:ext cx="10658400" cy="997992"/>
          </a:xfrm>
          <a:prstGeom prst="rect">
            <a:avLst/>
          </a:prstGeom>
        </p:spPr>
        <p:txBody>
          <a:bodyPr/>
          <a:lstStyle>
            <a:lvl1pPr algn="l">
              <a:defRPr sz="4000">
                <a:solidFill>
                  <a:srgbClr val="F86660"/>
                </a:solidFill>
                <a:latin typeface="Fredoka One" panose="02000000000000000000" pitchFamily="2" charset="0"/>
              </a:defRPr>
            </a:lvl1pPr>
          </a:lstStyle>
          <a:p>
            <a:r>
              <a:rPr lang="nl-NL"/>
              <a:t>Titel</a:t>
            </a:r>
          </a:p>
        </p:txBody>
      </p:sp>
      <p:sp>
        <p:nvSpPr>
          <p:cNvPr id="7" name="Tijdelijke aanduiding voor tekst 6"/>
          <p:cNvSpPr>
            <a:spLocks noGrp="1"/>
          </p:cNvSpPr>
          <p:nvPr>
            <p:ph type="body" sz="quarter" idx="10" hasCustomPrompt="1"/>
          </p:nvPr>
        </p:nvSpPr>
        <p:spPr>
          <a:xfrm>
            <a:off x="695325" y="2060575"/>
            <a:ext cx="10658475" cy="504329"/>
          </a:xfrm>
          <a:prstGeom prst="rect">
            <a:avLst/>
          </a:prstGeom>
        </p:spPr>
        <p:txBody>
          <a:bodyPr/>
          <a:lstStyle>
            <a:lvl1pPr marL="0" indent="0">
              <a:buNone/>
              <a:defRPr sz="2400">
                <a:solidFill>
                  <a:srgbClr val="0064AF"/>
                </a:solidFill>
                <a:latin typeface="Fredoka One" panose="02000000000000000000" pitchFamily="2" charset="0"/>
              </a:defRPr>
            </a:lvl1pPr>
          </a:lstStyle>
          <a:p>
            <a:pPr lvl="0"/>
            <a:r>
              <a:rPr lang="nl-NL"/>
              <a:t>Tussenkop</a:t>
            </a:r>
          </a:p>
        </p:txBody>
      </p:sp>
      <p:sp>
        <p:nvSpPr>
          <p:cNvPr id="9" name="Tijdelijke aanduiding voor tekst 8"/>
          <p:cNvSpPr>
            <a:spLocks noGrp="1"/>
          </p:cNvSpPr>
          <p:nvPr>
            <p:ph type="body" sz="quarter" idx="11" hasCustomPrompt="1"/>
          </p:nvPr>
        </p:nvSpPr>
        <p:spPr>
          <a:xfrm>
            <a:off x="695325" y="2564904"/>
            <a:ext cx="10658475" cy="2089150"/>
          </a:xfrm>
          <a:prstGeom prst="rect">
            <a:avLst/>
          </a:prstGeom>
        </p:spPr>
        <p:txBody>
          <a:bodyPr/>
          <a:lstStyle>
            <a:lvl1pPr marL="0" indent="0">
              <a:buClr>
                <a:srgbClr val="0064AF"/>
              </a:buClr>
              <a:buFont typeface="Arial" panose="020B0604020202020204" pitchFamily="34" charset="0"/>
              <a:buNone/>
              <a:defRPr sz="2400"/>
            </a:lvl1pPr>
          </a:lstStyle>
          <a:p>
            <a:pPr lvl="0"/>
            <a:r>
              <a:rPr lang="nl-NL"/>
              <a:t>Tekst</a:t>
            </a:r>
          </a:p>
        </p:txBody>
      </p:sp>
    </p:spTree>
    <p:extLst>
      <p:ext uri="{BB962C8B-B14F-4D97-AF65-F5344CB8AC3E}">
        <p14:creationId xmlns:p14="http://schemas.microsoft.com/office/powerpoint/2010/main" val="11833269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tussenkop en opsomming">
    <p:spTree>
      <p:nvGrpSpPr>
        <p:cNvPr id="1" name=""/>
        <p:cNvGrpSpPr/>
        <p:nvPr/>
      </p:nvGrpSpPr>
      <p:grpSpPr>
        <a:xfrm>
          <a:off x="0" y="0"/>
          <a:ext cx="0" cy="0"/>
          <a:chOff x="0" y="0"/>
          <a:chExt cx="0" cy="0"/>
        </a:xfrm>
      </p:grpSpPr>
      <p:sp>
        <p:nvSpPr>
          <p:cNvPr id="5" name="Titel 4"/>
          <p:cNvSpPr>
            <a:spLocks noGrp="1"/>
          </p:cNvSpPr>
          <p:nvPr>
            <p:ph type="title" hasCustomPrompt="1"/>
          </p:nvPr>
        </p:nvSpPr>
        <p:spPr>
          <a:xfrm>
            <a:off x="695400" y="692696"/>
            <a:ext cx="10658400" cy="997992"/>
          </a:xfrm>
          <a:prstGeom prst="rect">
            <a:avLst/>
          </a:prstGeom>
        </p:spPr>
        <p:txBody>
          <a:bodyPr/>
          <a:lstStyle>
            <a:lvl1pPr algn="l">
              <a:defRPr sz="4000">
                <a:solidFill>
                  <a:srgbClr val="F86660"/>
                </a:solidFill>
                <a:latin typeface="Fredoka One" panose="02000000000000000000" pitchFamily="2" charset="0"/>
              </a:defRPr>
            </a:lvl1pPr>
          </a:lstStyle>
          <a:p>
            <a:r>
              <a:rPr lang="nl-NL"/>
              <a:t>Titel</a:t>
            </a:r>
          </a:p>
        </p:txBody>
      </p:sp>
      <p:sp>
        <p:nvSpPr>
          <p:cNvPr id="7" name="Tijdelijke aanduiding voor tekst 6"/>
          <p:cNvSpPr>
            <a:spLocks noGrp="1"/>
          </p:cNvSpPr>
          <p:nvPr>
            <p:ph type="body" sz="quarter" idx="10" hasCustomPrompt="1"/>
          </p:nvPr>
        </p:nvSpPr>
        <p:spPr>
          <a:xfrm>
            <a:off x="695325" y="2060575"/>
            <a:ext cx="10658475" cy="504329"/>
          </a:xfrm>
          <a:prstGeom prst="rect">
            <a:avLst/>
          </a:prstGeom>
        </p:spPr>
        <p:txBody>
          <a:bodyPr/>
          <a:lstStyle>
            <a:lvl1pPr marL="0" indent="0">
              <a:buNone/>
              <a:defRPr sz="2400">
                <a:solidFill>
                  <a:srgbClr val="0064AF"/>
                </a:solidFill>
                <a:latin typeface="Fredoka One" panose="02000000000000000000" pitchFamily="2" charset="0"/>
              </a:defRPr>
            </a:lvl1pPr>
          </a:lstStyle>
          <a:p>
            <a:pPr lvl="0"/>
            <a:r>
              <a:rPr lang="nl-NL"/>
              <a:t>Tussenkop</a:t>
            </a:r>
          </a:p>
        </p:txBody>
      </p:sp>
      <p:sp>
        <p:nvSpPr>
          <p:cNvPr id="6" name="Tijdelijke aanduiding voor tekst 5"/>
          <p:cNvSpPr>
            <a:spLocks noGrp="1"/>
          </p:cNvSpPr>
          <p:nvPr>
            <p:ph type="body" sz="quarter" idx="12" hasCustomPrompt="1"/>
          </p:nvPr>
        </p:nvSpPr>
        <p:spPr>
          <a:xfrm>
            <a:off x="695324" y="2636912"/>
            <a:ext cx="10658475" cy="1728788"/>
          </a:xfrm>
          <a:prstGeom prst="rect">
            <a:avLst/>
          </a:prstGeom>
        </p:spPr>
        <p:txBody>
          <a:bodyPr/>
          <a:lstStyle>
            <a:lvl1pPr>
              <a:buClr>
                <a:srgbClr val="0064AF"/>
              </a:buClr>
              <a:defRPr sz="2400"/>
            </a:lvl1pPr>
            <a:lvl2pPr>
              <a:buClr>
                <a:srgbClr val="F86660"/>
              </a:buClr>
              <a:defRPr sz="2400"/>
            </a:lvl2pPr>
            <a:lvl3pPr>
              <a:buClr>
                <a:srgbClr val="0064AF"/>
              </a:buClr>
              <a:defRPr sz="2000"/>
            </a:lvl3pPr>
          </a:lstStyle>
          <a:p>
            <a:pPr lvl="0"/>
            <a:r>
              <a:rPr lang="nl-NL"/>
              <a:t>Tekst</a:t>
            </a:r>
          </a:p>
          <a:p>
            <a:pPr lvl="1"/>
            <a:r>
              <a:rPr lang="nl-NL"/>
              <a:t>Tweede niveau</a:t>
            </a:r>
          </a:p>
          <a:p>
            <a:pPr lvl="2"/>
            <a:r>
              <a:rPr lang="nl-NL"/>
              <a:t>Derde niveau</a:t>
            </a:r>
          </a:p>
        </p:txBody>
      </p:sp>
    </p:spTree>
    <p:extLst>
      <p:ext uri="{BB962C8B-B14F-4D97-AF65-F5344CB8AC3E}">
        <p14:creationId xmlns:p14="http://schemas.microsoft.com/office/powerpoint/2010/main" val="24893153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en afbeelding">
    <p:spTree>
      <p:nvGrpSpPr>
        <p:cNvPr id="1" name=""/>
        <p:cNvGrpSpPr/>
        <p:nvPr/>
      </p:nvGrpSpPr>
      <p:grpSpPr>
        <a:xfrm>
          <a:off x="0" y="0"/>
          <a:ext cx="0" cy="0"/>
          <a:chOff x="0" y="0"/>
          <a:chExt cx="0" cy="0"/>
        </a:xfrm>
      </p:grpSpPr>
      <p:sp>
        <p:nvSpPr>
          <p:cNvPr id="5" name="Titel 4"/>
          <p:cNvSpPr>
            <a:spLocks noGrp="1"/>
          </p:cNvSpPr>
          <p:nvPr>
            <p:ph type="title" hasCustomPrompt="1"/>
          </p:nvPr>
        </p:nvSpPr>
        <p:spPr>
          <a:xfrm>
            <a:off x="695400" y="692696"/>
            <a:ext cx="10658400" cy="997992"/>
          </a:xfrm>
          <a:prstGeom prst="rect">
            <a:avLst/>
          </a:prstGeom>
        </p:spPr>
        <p:txBody>
          <a:bodyPr/>
          <a:lstStyle>
            <a:lvl1pPr algn="l">
              <a:defRPr sz="4000">
                <a:solidFill>
                  <a:srgbClr val="F86660"/>
                </a:solidFill>
                <a:latin typeface="Fredoka One" panose="02000000000000000000" pitchFamily="2" charset="0"/>
              </a:defRPr>
            </a:lvl1pPr>
          </a:lstStyle>
          <a:p>
            <a:r>
              <a:rPr lang="nl-NL"/>
              <a:t>Titel</a:t>
            </a:r>
          </a:p>
        </p:txBody>
      </p:sp>
      <p:sp>
        <p:nvSpPr>
          <p:cNvPr id="3" name="Tijdelijke aanduiding voor afbeelding 2"/>
          <p:cNvSpPr>
            <a:spLocks noGrp="1"/>
          </p:cNvSpPr>
          <p:nvPr>
            <p:ph type="pic" sz="quarter" idx="10" hasCustomPrompt="1"/>
          </p:nvPr>
        </p:nvSpPr>
        <p:spPr>
          <a:xfrm>
            <a:off x="695325" y="1989138"/>
            <a:ext cx="10658475" cy="4392612"/>
          </a:xfrm>
          <a:prstGeom prst="rect">
            <a:avLst/>
          </a:prstGeom>
        </p:spPr>
        <p:txBody>
          <a:bodyPr/>
          <a:lstStyle>
            <a:lvl1pPr>
              <a:defRPr/>
            </a:lvl1pPr>
          </a:lstStyle>
          <a:p>
            <a:pPr lvl="0"/>
            <a:r>
              <a:rPr lang="nl-NL" noProof="0"/>
              <a:t>Klik om een afbeelding toe te voegen</a:t>
            </a:r>
          </a:p>
        </p:txBody>
      </p:sp>
    </p:spTree>
    <p:extLst>
      <p:ext uri="{BB962C8B-B14F-4D97-AF65-F5344CB8AC3E}">
        <p14:creationId xmlns:p14="http://schemas.microsoft.com/office/powerpoint/2010/main" val="3250006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ge pagina">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14167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fsluitpagina">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4D92AFA6-0B21-4FE3-A691-08B8A0DD7621}"/>
              </a:ext>
            </a:extLst>
          </p:cNvPr>
          <p:cNvSpPr txBox="1">
            <a:spLocks noChangeArrowheads="1"/>
          </p:cNvSpPr>
          <p:nvPr/>
        </p:nvSpPr>
        <p:spPr bwMode="auto">
          <a:xfrm>
            <a:off x="371475" y="6021388"/>
            <a:ext cx="11515725" cy="400050"/>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ts val="2400"/>
              </a:lnSpc>
              <a:defRPr/>
            </a:pPr>
            <a:r>
              <a:rPr lang="nl-NL" altLang="nl-NL" sz="2000" b="1">
                <a:solidFill>
                  <a:srgbClr val="1A2C54"/>
                </a:solidFill>
              </a:rPr>
              <a:t>www.ggdijsselland.nl</a:t>
            </a:r>
          </a:p>
        </p:txBody>
      </p:sp>
      <p:sp>
        <p:nvSpPr>
          <p:cNvPr id="4" name="Titel 16">
            <a:extLst>
              <a:ext uri="{FF2B5EF4-FFF2-40B4-BE49-F238E27FC236}">
                <a16:creationId xmlns:a16="http://schemas.microsoft.com/office/drawing/2014/main" id="{FADFE73D-34E4-4D9C-AA2F-99E4B715773A}"/>
              </a:ext>
            </a:extLst>
          </p:cNvPr>
          <p:cNvSpPr>
            <a:spLocks noGrp="1"/>
          </p:cNvSpPr>
          <p:nvPr>
            <p:ph type="title" hasCustomPrompt="1"/>
          </p:nvPr>
        </p:nvSpPr>
        <p:spPr>
          <a:xfrm>
            <a:off x="551383" y="3212976"/>
            <a:ext cx="10261079" cy="997992"/>
          </a:xfrm>
          <a:prstGeom prst="rect">
            <a:avLst/>
          </a:prstGeom>
        </p:spPr>
        <p:txBody>
          <a:bodyPr/>
          <a:lstStyle>
            <a:lvl1pPr algn="l">
              <a:defRPr sz="4000">
                <a:solidFill>
                  <a:schemeClr val="bg1"/>
                </a:solidFill>
                <a:latin typeface="Fredoka One" panose="02000000000000000000" pitchFamily="2" charset="0"/>
              </a:defRPr>
            </a:lvl1pPr>
          </a:lstStyle>
          <a:p>
            <a:r>
              <a:rPr lang="nl-NL"/>
              <a:t>Afsluiting</a:t>
            </a:r>
          </a:p>
        </p:txBody>
      </p:sp>
    </p:spTree>
    <p:extLst>
      <p:ext uri="{BB962C8B-B14F-4D97-AF65-F5344CB8AC3E}">
        <p14:creationId xmlns:p14="http://schemas.microsoft.com/office/powerpoint/2010/main" val="1137207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470025"/>
          </a:xfrm>
        </p:spPr>
        <p:txBody>
          <a:bodyPr/>
          <a:lstStyle/>
          <a:p>
            <a:r>
              <a:rPr lang="nl-NL"/>
              <a:t>Klik om de stijl te bewerken</a:t>
            </a:r>
          </a:p>
        </p:txBody>
      </p:sp>
      <p:sp>
        <p:nvSpPr>
          <p:cNvPr id="3" name="Ondertitel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D7057D9E-8BFA-4BBB-BA7F-C072A2CDF163}" type="datetimeFigureOut">
              <a:rPr lang="nl-NL" smtClean="0"/>
              <a:t>4-5-2026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3CBBEE1D-BEF3-464F-AE0A-80AA2CB555F9}" type="slidenum">
              <a:rPr lang="nl-NL" smtClean="0"/>
              <a:t>‹nr.›</a:t>
            </a:fld>
            <a:endParaRPr lang="nl-NL"/>
          </a:p>
        </p:txBody>
      </p:sp>
    </p:spTree>
    <p:extLst>
      <p:ext uri="{BB962C8B-B14F-4D97-AF65-F5344CB8AC3E}">
        <p14:creationId xmlns:p14="http://schemas.microsoft.com/office/powerpoint/2010/main" val="21918062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D7057D9E-8BFA-4BBB-BA7F-C072A2CDF163}" type="datetimeFigureOut">
              <a:rPr lang="nl-NL" smtClean="0"/>
              <a:t>4-5-2026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3CBBEE1D-BEF3-464F-AE0A-80AA2CB555F9}" type="slidenum">
              <a:rPr lang="nl-NL" smtClean="0"/>
              <a:t>‹nr.›</a:t>
            </a:fld>
            <a:endParaRPr lang="nl-NL"/>
          </a:p>
        </p:txBody>
      </p:sp>
    </p:spTree>
    <p:extLst>
      <p:ext uri="{BB962C8B-B14F-4D97-AF65-F5344CB8AC3E}">
        <p14:creationId xmlns:p14="http://schemas.microsoft.com/office/powerpoint/2010/main" val="32181453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D7057D9E-8BFA-4BBB-BA7F-C072A2CDF163}" type="datetimeFigureOut">
              <a:rPr lang="nl-NL" smtClean="0"/>
              <a:t>4-5-2026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3CBBEE1D-BEF3-464F-AE0A-80AA2CB555F9}" type="slidenum">
              <a:rPr lang="nl-NL" smtClean="0"/>
              <a:t>‹nr.›</a:t>
            </a:fld>
            <a:endParaRPr lang="nl-NL"/>
          </a:p>
        </p:txBody>
      </p:sp>
    </p:spTree>
    <p:extLst>
      <p:ext uri="{BB962C8B-B14F-4D97-AF65-F5344CB8AC3E}">
        <p14:creationId xmlns:p14="http://schemas.microsoft.com/office/powerpoint/2010/main" val="42517471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image" Target="../media/image3.jpeg"/><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8"/>
          <a:srcRect/>
          <a:stretch>
            <a:fillRect/>
          </a:stretch>
        </a:blipFill>
        <a:effectLst/>
      </p:bgPr>
    </p:bg>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9E44583D-E31A-40B7-9E97-89488E371F54}"/>
              </a:ext>
            </a:extLst>
          </p:cNvPr>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44F89ADD-F13C-4D67-9225-78719D5D18C8}" type="datetimeFigureOut">
              <a:rPr lang="nl-NL"/>
              <a:pPr>
                <a:defRPr/>
              </a:pPr>
              <a:t>4-5-2026</a:t>
            </a:fld>
            <a:endParaRPr lang="nl-NL"/>
          </a:p>
        </p:txBody>
      </p:sp>
      <p:sp>
        <p:nvSpPr>
          <p:cNvPr id="5" name="Tijdelijke aanduiding voor voettekst 4">
            <a:extLst>
              <a:ext uri="{FF2B5EF4-FFF2-40B4-BE49-F238E27FC236}">
                <a16:creationId xmlns:a16="http://schemas.microsoft.com/office/drawing/2014/main" id="{528FA4A7-1190-434E-8B7F-D054C7E9C9FC}"/>
              </a:ext>
            </a:extLst>
          </p:cNvPr>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nl-NL"/>
          </a:p>
        </p:txBody>
      </p:sp>
      <p:sp>
        <p:nvSpPr>
          <p:cNvPr id="6" name="Tijdelijke aanduiding voor dianummer 5">
            <a:extLst>
              <a:ext uri="{FF2B5EF4-FFF2-40B4-BE49-F238E27FC236}">
                <a16:creationId xmlns:a16="http://schemas.microsoft.com/office/drawing/2014/main" id="{79AD2766-2BA5-43B5-B4B6-4EB6BA59C5B7}"/>
              </a:ext>
            </a:extLst>
          </p:cNvPr>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ED7330A4-20D5-43D3-B78C-7CB96F288D2C}" type="slidenum">
              <a:rPr lang="nl-NL"/>
              <a:pPr>
                <a:defRPr/>
              </a:pPr>
              <a:t>‹nr.›</a:t>
            </a:fld>
            <a:endParaRPr lang="nl-NL"/>
          </a:p>
        </p:txBody>
      </p:sp>
    </p:spTree>
    <p:extLst>
      <p:ext uri="{BB962C8B-B14F-4D97-AF65-F5344CB8AC3E}">
        <p14:creationId xmlns:p14="http://schemas.microsoft.com/office/powerpoint/2010/main" val="32429141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anose="020F0502020204030204" pitchFamily="34" charset="0"/>
        </a:defRPr>
      </a:lvl2pPr>
      <a:lvl3pPr algn="ctr" rtl="0" eaLnBrk="1" fontAlgn="base" hangingPunct="1">
        <a:spcBef>
          <a:spcPct val="0"/>
        </a:spcBef>
        <a:spcAft>
          <a:spcPct val="0"/>
        </a:spcAft>
        <a:defRPr sz="4400">
          <a:solidFill>
            <a:schemeClr val="tx1"/>
          </a:solidFill>
          <a:latin typeface="Calibri" panose="020F0502020204030204" pitchFamily="34" charset="0"/>
        </a:defRPr>
      </a:lvl3pPr>
      <a:lvl4pPr algn="ctr" rtl="0" eaLnBrk="1" fontAlgn="base" hangingPunct="1">
        <a:spcBef>
          <a:spcPct val="0"/>
        </a:spcBef>
        <a:spcAft>
          <a:spcPct val="0"/>
        </a:spcAft>
        <a:defRPr sz="4400">
          <a:solidFill>
            <a:schemeClr val="tx1"/>
          </a:solidFill>
          <a:latin typeface="Calibri" panose="020F0502020204030204" pitchFamily="34" charset="0"/>
        </a:defRPr>
      </a:lvl4pPr>
      <a:lvl5pPr algn="ctr" rtl="0" eaLnBrk="1" fontAlgn="base" hangingPunct="1">
        <a:spcBef>
          <a:spcPct val="0"/>
        </a:spcBef>
        <a:spcAft>
          <a:spcPct val="0"/>
        </a:spcAft>
        <a:defRPr sz="4400">
          <a:solidFill>
            <a:schemeClr val="tx1"/>
          </a:solidFill>
          <a:latin typeface="Calibri" panose="020F0502020204030204" pitchFamily="34" charset="0"/>
        </a:defRPr>
      </a:lvl5pPr>
      <a:lvl6pPr marL="457200" algn="ctr" rtl="0" eaLnBrk="1" fontAlgn="base" hangingPunct="1">
        <a:spcBef>
          <a:spcPct val="0"/>
        </a:spcBef>
        <a:spcAft>
          <a:spcPct val="0"/>
        </a:spcAft>
        <a:defRPr sz="4400">
          <a:solidFill>
            <a:schemeClr val="tx1"/>
          </a:solidFill>
          <a:latin typeface="Calibri" panose="020F0502020204030204" pitchFamily="34" charset="0"/>
        </a:defRPr>
      </a:lvl6pPr>
      <a:lvl7pPr marL="914400" algn="ctr" rtl="0" eaLnBrk="1" fontAlgn="base" hangingPunct="1">
        <a:spcBef>
          <a:spcPct val="0"/>
        </a:spcBef>
        <a:spcAft>
          <a:spcPct val="0"/>
        </a:spcAft>
        <a:defRPr sz="4400">
          <a:solidFill>
            <a:schemeClr val="tx1"/>
          </a:solidFill>
          <a:latin typeface="Calibri" panose="020F0502020204030204" pitchFamily="34" charset="0"/>
        </a:defRPr>
      </a:lvl7pPr>
      <a:lvl8pPr marL="1371600" algn="ctr" rtl="0" eaLnBrk="1" fontAlgn="base" hangingPunct="1">
        <a:spcBef>
          <a:spcPct val="0"/>
        </a:spcBef>
        <a:spcAft>
          <a:spcPct val="0"/>
        </a:spcAft>
        <a:defRPr sz="4400">
          <a:solidFill>
            <a:schemeClr val="tx1"/>
          </a:solidFill>
          <a:latin typeface="Calibri" panose="020F0502020204030204" pitchFamily="34" charset="0"/>
        </a:defRPr>
      </a:lvl8pPr>
      <a:lvl9pPr marL="1828800" algn="ctr" rtl="0" eaLnBrk="1" fontAlgn="base" hangingPunct="1">
        <a:spcBef>
          <a:spcPct val="0"/>
        </a:spcBef>
        <a:spcAft>
          <a:spcPct val="0"/>
        </a:spcAft>
        <a:defRPr sz="4400">
          <a:solidFill>
            <a:schemeClr val="tx1"/>
          </a:solidFill>
          <a:latin typeface="Calibri" panose="020F0502020204030204"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057D9E-8BFA-4BBB-BA7F-C072A2CDF163}" type="datetimeFigureOut">
              <a:rPr lang="nl-NL" smtClean="0"/>
              <a:t>4-5-2026</a:t>
            </a:fld>
            <a:endParaRPr lang="nl-NL"/>
          </a:p>
        </p:txBody>
      </p:sp>
      <p:sp>
        <p:nvSpPr>
          <p:cNvPr id="5" name="Tijdelijke aanduiding voor voettekst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BBEE1D-BEF3-464F-AE0A-80AA2CB555F9}" type="slidenum">
              <a:rPr lang="nl-NL" smtClean="0"/>
              <a:t>‹nr.›</a:t>
            </a:fld>
            <a:endParaRPr lang="nl-NL"/>
          </a:p>
        </p:txBody>
      </p:sp>
    </p:spTree>
    <p:extLst>
      <p:ext uri="{BB962C8B-B14F-4D97-AF65-F5344CB8AC3E}">
        <p14:creationId xmlns:p14="http://schemas.microsoft.com/office/powerpoint/2010/main" val="1447611226"/>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8.xml"/><Relationship Id="rId5" Type="http://schemas.openxmlformats.org/officeDocument/2006/relationships/image" Target="../media/image12.jpeg"/><Relationship Id="rId4" Type="http://schemas.openxmlformats.org/officeDocument/2006/relationships/hyperlink" Target="http://www.sense.info/"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58204317-88CF-40CE-8040-0BD19054C4EB}"/>
              </a:ext>
            </a:extLst>
          </p:cNvPr>
          <p:cNvSpPr>
            <a:spLocks noGrp="1"/>
          </p:cNvSpPr>
          <p:nvPr>
            <p:ph type="body" sz="quarter" idx="11"/>
          </p:nvPr>
        </p:nvSpPr>
        <p:spPr>
          <a:xfrm>
            <a:off x="596762" y="2923516"/>
            <a:ext cx="10878958" cy="598850"/>
          </a:xfrm>
        </p:spPr>
        <p:txBody>
          <a:bodyPr/>
          <a:lstStyle/>
          <a:p>
            <a:endParaRPr lang="nl-NL" sz="2800" dirty="0"/>
          </a:p>
          <a:p>
            <a:endParaRPr lang="nl-NL" sz="2800" dirty="0"/>
          </a:p>
        </p:txBody>
      </p:sp>
      <p:sp>
        <p:nvSpPr>
          <p:cNvPr id="4" name="Titel 3">
            <a:extLst>
              <a:ext uri="{FF2B5EF4-FFF2-40B4-BE49-F238E27FC236}">
                <a16:creationId xmlns:a16="http://schemas.microsoft.com/office/drawing/2014/main" id="{BAA09730-BB51-4D2F-9384-00B499A019F7}"/>
              </a:ext>
            </a:extLst>
          </p:cNvPr>
          <p:cNvSpPr>
            <a:spLocks noGrp="1"/>
          </p:cNvSpPr>
          <p:nvPr>
            <p:ph type="title"/>
          </p:nvPr>
        </p:nvSpPr>
        <p:spPr>
          <a:xfrm>
            <a:off x="656521" y="1314026"/>
            <a:ext cx="10878958" cy="997992"/>
          </a:xfrm>
        </p:spPr>
        <p:txBody>
          <a:bodyPr/>
          <a:lstStyle/>
          <a:p>
            <a:pPr algn="ctr"/>
            <a:r>
              <a:rPr lang="nl-NL" sz="6600" dirty="0"/>
              <a:t>Fijn en Veilig</a:t>
            </a:r>
          </a:p>
        </p:txBody>
      </p:sp>
    </p:spTree>
    <p:extLst>
      <p:ext uri="{BB962C8B-B14F-4D97-AF65-F5344CB8AC3E}">
        <p14:creationId xmlns:p14="http://schemas.microsoft.com/office/powerpoint/2010/main" val="25555601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60ADD1-6925-A111-1011-088D883105B4}"/>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15253E93-B7B4-00AC-AA99-5BC3A87C2501}"/>
              </a:ext>
            </a:extLst>
          </p:cNvPr>
          <p:cNvSpPr>
            <a:spLocks noGrp="1"/>
          </p:cNvSpPr>
          <p:nvPr>
            <p:ph type="title"/>
          </p:nvPr>
        </p:nvSpPr>
        <p:spPr/>
        <p:txBody>
          <a:bodyPr/>
          <a:lstStyle/>
          <a:p>
            <a:r>
              <a:rPr lang="nl-NL" dirty="0"/>
              <a:t>Praten over seks </a:t>
            </a:r>
          </a:p>
        </p:txBody>
      </p:sp>
      <p:sp>
        <p:nvSpPr>
          <p:cNvPr id="4" name="Tijdelijke aanduiding voor tekst 3">
            <a:extLst>
              <a:ext uri="{FF2B5EF4-FFF2-40B4-BE49-F238E27FC236}">
                <a16:creationId xmlns:a16="http://schemas.microsoft.com/office/drawing/2014/main" id="{0DC13A4C-538D-4D84-13F8-F4DB66F7B48C}"/>
              </a:ext>
            </a:extLst>
          </p:cNvPr>
          <p:cNvSpPr>
            <a:spLocks noGrp="1"/>
          </p:cNvSpPr>
          <p:nvPr>
            <p:ph type="body" sz="quarter" idx="11"/>
          </p:nvPr>
        </p:nvSpPr>
        <p:spPr/>
        <p:txBody>
          <a:bodyPr/>
          <a:lstStyle/>
          <a:p>
            <a:pPr marL="342900" lvl="0" indent="-342900">
              <a:buFont typeface="Arial" panose="020B0604020202020204" pitchFamily="34" charset="0"/>
              <a:buChar char="•"/>
            </a:pPr>
            <a:r>
              <a:rPr lang="nl-NL" dirty="0"/>
              <a:t>Je wil een condoom gebruiken</a:t>
            </a:r>
          </a:p>
          <a:p>
            <a:pPr marL="342900" lvl="0" indent="-342900">
              <a:buFont typeface="Arial" panose="020B0604020202020204" pitchFamily="34" charset="0"/>
              <a:buChar char="•"/>
            </a:pPr>
            <a:r>
              <a:rPr lang="nl-NL" dirty="0"/>
              <a:t>Je wil het rustig aan doen</a:t>
            </a:r>
          </a:p>
          <a:p>
            <a:pPr marL="342900" lvl="0" indent="-342900">
              <a:buFont typeface="Arial" panose="020B0604020202020204" pitchFamily="34" charset="0"/>
              <a:buChar char="•"/>
            </a:pPr>
            <a:r>
              <a:rPr lang="nl-NL" dirty="0"/>
              <a:t>Je twijfelt over testen</a:t>
            </a:r>
          </a:p>
          <a:p>
            <a:pPr marL="342900" lvl="0" indent="-342900">
              <a:buFont typeface="Arial" panose="020B0604020202020204" pitchFamily="34" charset="0"/>
              <a:buChar char="•"/>
            </a:pPr>
            <a:r>
              <a:rPr lang="nl-NL" dirty="0"/>
              <a:t>Je vond iets niet fijn</a:t>
            </a:r>
          </a:p>
          <a:p>
            <a:pPr marL="342900" lvl="0" indent="-342900">
              <a:buFont typeface="Arial" panose="020B0604020202020204" pitchFamily="34" charset="0"/>
              <a:buChar char="•"/>
            </a:pPr>
            <a:r>
              <a:rPr lang="nl-NL" dirty="0"/>
              <a:t>Je wil checken of de ander het fijn vindt</a:t>
            </a:r>
          </a:p>
          <a:p>
            <a:pPr marL="342900" indent="-342900">
              <a:buFont typeface="Arial" panose="020B0604020202020204" pitchFamily="34" charset="0"/>
              <a:buChar char="•"/>
            </a:pPr>
            <a:endParaRPr lang="nl-NL" dirty="0"/>
          </a:p>
        </p:txBody>
      </p:sp>
      <p:sp>
        <p:nvSpPr>
          <p:cNvPr id="6" name="Tijdelijke aanduiding voor tekst 5">
            <a:extLst>
              <a:ext uri="{FF2B5EF4-FFF2-40B4-BE49-F238E27FC236}">
                <a16:creationId xmlns:a16="http://schemas.microsoft.com/office/drawing/2014/main" id="{3F6C3783-6B2D-D0E3-94AD-F04B1D46BAD4}"/>
              </a:ext>
            </a:extLst>
          </p:cNvPr>
          <p:cNvSpPr>
            <a:spLocks noGrp="1"/>
          </p:cNvSpPr>
          <p:nvPr>
            <p:ph type="body" sz="quarter" idx="10"/>
          </p:nvPr>
        </p:nvSpPr>
        <p:spPr/>
        <p:txBody>
          <a:bodyPr/>
          <a:lstStyle/>
          <a:p>
            <a:r>
              <a:rPr lang="nl-NL" dirty="0"/>
              <a:t>Situaties:</a:t>
            </a:r>
          </a:p>
        </p:txBody>
      </p:sp>
      <p:pic>
        <p:nvPicPr>
          <p:cNvPr id="3" name="Afbeelding 2">
            <a:extLst>
              <a:ext uri="{FF2B5EF4-FFF2-40B4-BE49-F238E27FC236}">
                <a16:creationId xmlns:a16="http://schemas.microsoft.com/office/drawing/2014/main" id="{21E60183-25B2-2BC6-443A-9B3308D4F633}"/>
              </a:ext>
            </a:extLst>
          </p:cNvPr>
          <p:cNvPicPr>
            <a:picLocks noChangeAspect="1"/>
          </p:cNvPicPr>
          <p:nvPr/>
        </p:nvPicPr>
        <p:blipFill>
          <a:blip r:embed="rId3"/>
          <a:srcRect l="5930" t="9968" r="5238" b="7052"/>
          <a:stretch>
            <a:fillRect/>
          </a:stretch>
        </p:blipFill>
        <p:spPr>
          <a:xfrm>
            <a:off x="8252751" y="3308405"/>
            <a:ext cx="3483980" cy="3254441"/>
          </a:xfrm>
          <a:prstGeom prst="rect">
            <a:avLst/>
          </a:prstGeom>
        </p:spPr>
      </p:pic>
    </p:spTree>
    <p:extLst>
      <p:ext uri="{BB962C8B-B14F-4D97-AF65-F5344CB8AC3E}">
        <p14:creationId xmlns:p14="http://schemas.microsoft.com/office/powerpoint/2010/main" val="19963632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2E559F-051F-97FB-A1BD-BCB6B323579B}"/>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C47288F-F05B-AE53-722B-33F2D8463F89}"/>
              </a:ext>
            </a:extLst>
          </p:cNvPr>
          <p:cNvSpPr>
            <a:spLocks noGrp="1"/>
          </p:cNvSpPr>
          <p:nvPr>
            <p:ph type="title"/>
          </p:nvPr>
        </p:nvSpPr>
        <p:spPr/>
        <p:txBody>
          <a:bodyPr/>
          <a:lstStyle/>
          <a:p>
            <a:r>
              <a:rPr lang="nl-NL" dirty="0"/>
              <a:t>Afsluiting </a:t>
            </a:r>
          </a:p>
        </p:txBody>
      </p:sp>
      <p:sp>
        <p:nvSpPr>
          <p:cNvPr id="4" name="Tijdelijke aanduiding voor tekst 3">
            <a:extLst>
              <a:ext uri="{FF2B5EF4-FFF2-40B4-BE49-F238E27FC236}">
                <a16:creationId xmlns:a16="http://schemas.microsoft.com/office/drawing/2014/main" id="{C468EBA4-1ADE-E563-63BA-E7B7C79B53B4}"/>
              </a:ext>
            </a:extLst>
          </p:cNvPr>
          <p:cNvSpPr>
            <a:spLocks noGrp="1"/>
          </p:cNvSpPr>
          <p:nvPr>
            <p:ph type="body" sz="quarter" idx="11"/>
          </p:nvPr>
        </p:nvSpPr>
        <p:spPr/>
        <p:txBody>
          <a:bodyPr/>
          <a:lstStyle/>
          <a:p>
            <a:endParaRPr lang="nl-NL"/>
          </a:p>
        </p:txBody>
      </p:sp>
      <p:sp>
        <p:nvSpPr>
          <p:cNvPr id="6" name="Tijdelijke aanduiding voor tekst 5">
            <a:extLst>
              <a:ext uri="{FF2B5EF4-FFF2-40B4-BE49-F238E27FC236}">
                <a16:creationId xmlns:a16="http://schemas.microsoft.com/office/drawing/2014/main" id="{BC2664EB-72A5-A2CD-3E8B-5A7B34917671}"/>
              </a:ext>
            </a:extLst>
          </p:cNvPr>
          <p:cNvSpPr>
            <a:spLocks noGrp="1"/>
          </p:cNvSpPr>
          <p:nvPr>
            <p:ph type="body" sz="quarter" idx="10"/>
          </p:nvPr>
        </p:nvSpPr>
        <p:spPr/>
        <p:txBody>
          <a:bodyPr/>
          <a:lstStyle/>
          <a:p>
            <a:endParaRPr lang="nl-NL"/>
          </a:p>
        </p:txBody>
      </p:sp>
    </p:spTree>
    <p:extLst>
      <p:ext uri="{BB962C8B-B14F-4D97-AF65-F5344CB8AC3E}">
        <p14:creationId xmlns:p14="http://schemas.microsoft.com/office/powerpoint/2010/main" val="30575660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43D3F3-2110-C3B4-7270-13729B916A3B}"/>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4745BB42-D88D-FA9A-269B-D6704A2844EF}"/>
              </a:ext>
            </a:extLst>
          </p:cNvPr>
          <p:cNvSpPr>
            <a:spLocks noGrp="1"/>
          </p:cNvSpPr>
          <p:nvPr>
            <p:ph type="title"/>
          </p:nvPr>
        </p:nvSpPr>
        <p:spPr/>
        <p:txBody>
          <a:bodyPr/>
          <a:lstStyle/>
          <a:p>
            <a:r>
              <a:rPr lang="nl-NL" dirty="0"/>
              <a:t>Afsluiting </a:t>
            </a:r>
          </a:p>
        </p:txBody>
      </p:sp>
      <p:sp>
        <p:nvSpPr>
          <p:cNvPr id="4" name="Tijdelijke aanduiding voor tekst 3">
            <a:extLst>
              <a:ext uri="{FF2B5EF4-FFF2-40B4-BE49-F238E27FC236}">
                <a16:creationId xmlns:a16="http://schemas.microsoft.com/office/drawing/2014/main" id="{0EEFB54E-392B-4A91-A1E3-23504FE7653D}"/>
              </a:ext>
            </a:extLst>
          </p:cNvPr>
          <p:cNvSpPr>
            <a:spLocks noGrp="1"/>
          </p:cNvSpPr>
          <p:nvPr>
            <p:ph type="body" sz="quarter" idx="11"/>
          </p:nvPr>
        </p:nvSpPr>
        <p:spPr/>
        <p:txBody>
          <a:bodyPr/>
          <a:lstStyle/>
          <a:p>
            <a:pPr marL="342900" lvl="0" indent="-342900">
              <a:buFont typeface="Arial" panose="020B0604020202020204" pitchFamily="34" charset="0"/>
              <a:buChar char="•"/>
            </a:pPr>
            <a:r>
              <a:rPr lang="nl-NL" dirty="0"/>
              <a:t>Wat is je bijgebleven van de e-</a:t>
            </a:r>
            <a:r>
              <a:rPr lang="nl-NL" dirty="0" err="1"/>
              <a:t>learning</a:t>
            </a:r>
            <a:r>
              <a:rPr lang="nl-NL" dirty="0"/>
              <a:t> en deze les?</a:t>
            </a:r>
          </a:p>
          <a:p>
            <a:pPr marL="342900" lvl="0" indent="-342900">
              <a:buFont typeface="Arial" panose="020B0604020202020204" pitchFamily="34" charset="0"/>
              <a:buChar char="•"/>
            </a:pPr>
            <a:r>
              <a:rPr lang="nl-NL" dirty="0"/>
              <a:t>Wat wist je nog niet? </a:t>
            </a:r>
          </a:p>
          <a:p>
            <a:pPr marL="342900" lvl="0" indent="-342900">
              <a:buFont typeface="Arial" panose="020B0604020202020204" pitchFamily="34" charset="0"/>
              <a:buChar char="•"/>
            </a:pPr>
            <a:r>
              <a:rPr lang="nl-NL" dirty="0"/>
              <a:t>Wat wist je al wel?</a:t>
            </a:r>
          </a:p>
          <a:p>
            <a:pPr marL="342900" lvl="0" indent="-342900">
              <a:buFont typeface="Arial" panose="020B0604020202020204" pitchFamily="34" charset="0"/>
              <a:buChar char="•"/>
            </a:pPr>
            <a:r>
              <a:rPr lang="nl-NL" dirty="0"/>
              <a:t>Welke zin zou jij kunnen gebruiken in een gesprek?</a:t>
            </a:r>
          </a:p>
          <a:p>
            <a:pPr marL="342900" lvl="0" indent="-342900">
              <a:buFont typeface="Arial" panose="020B0604020202020204" pitchFamily="34" charset="0"/>
              <a:buChar char="•"/>
            </a:pPr>
            <a:r>
              <a:rPr lang="nl-NL" dirty="0"/>
              <a:t>Waardoor wordt praten over seks voor jou gemakkelijker?</a:t>
            </a:r>
          </a:p>
          <a:p>
            <a:pPr marL="342900" lvl="0" indent="-342900">
              <a:buFont typeface="Arial" panose="020B0604020202020204" pitchFamily="34" charset="0"/>
              <a:buChar char="•"/>
            </a:pPr>
            <a:r>
              <a:rPr lang="nl-NL" dirty="0"/>
              <a:t>Wat zou jij doen als je twijfels of vragen hebt over seks? </a:t>
            </a:r>
          </a:p>
          <a:p>
            <a:endParaRPr lang="nl-NL" dirty="0"/>
          </a:p>
        </p:txBody>
      </p:sp>
      <p:sp>
        <p:nvSpPr>
          <p:cNvPr id="6" name="Tijdelijke aanduiding voor tekst 5">
            <a:extLst>
              <a:ext uri="{FF2B5EF4-FFF2-40B4-BE49-F238E27FC236}">
                <a16:creationId xmlns:a16="http://schemas.microsoft.com/office/drawing/2014/main" id="{6D975467-6BF8-F0A2-C5EC-6CDDDE5953ED}"/>
              </a:ext>
            </a:extLst>
          </p:cNvPr>
          <p:cNvSpPr>
            <a:spLocks noGrp="1"/>
          </p:cNvSpPr>
          <p:nvPr>
            <p:ph type="body" sz="quarter" idx="10"/>
          </p:nvPr>
        </p:nvSpPr>
        <p:spPr/>
        <p:txBody>
          <a:bodyPr/>
          <a:lstStyle/>
          <a:p>
            <a:r>
              <a:rPr lang="nl-NL" dirty="0"/>
              <a:t>Schrijf voor jezelf op:</a:t>
            </a:r>
          </a:p>
        </p:txBody>
      </p:sp>
    </p:spTree>
    <p:extLst>
      <p:ext uri="{BB962C8B-B14F-4D97-AF65-F5344CB8AC3E}">
        <p14:creationId xmlns:p14="http://schemas.microsoft.com/office/powerpoint/2010/main" val="42316068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kstvak 3"/>
          <p:cNvSpPr txBox="1"/>
          <p:nvPr/>
        </p:nvSpPr>
        <p:spPr>
          <a:xfrm>
            <a:off x="2392960" y="943656"/>
            <a:ext cx="7406080" cy="539378"/>
          </a:xfrm>
          <a:prstGeom prst="rect">
            <a:avLst/>
          </a:prstGeom>
          <a:noFill/>
        </p:spPr>
        <p:txBody>
          <a:bodyPr wrap="square" rtlCol="0">
            <a:spAutoFit/>
          </a:bodyPr>
          <a:lstStyle/>
          <a:p>
            <a:pPr marL="0" marR="0" lvl="0" indent="0" algn="ctr" defTabSz="914400" rtl="0" eaLnBrk="1" fontAlgn="auto" latinLnBrk="0" hangingPunct="1">
              <a:lnSpc>
                <a:spcPts val="3400"/>
              </a:lnSpc>
              <a:spcBef>
                <a:spcPts val="0"/>
              </a:spcBef>
              <a:spcAft>
                <a:spcPts val="0"/>
              </a:spcAft>
              <a:buClrTx/>
              <a:buSzTx/>
              <a:buFontTx/>
              <a:buNone/>
              <a:tabLst/>
              <a:defRPr/>
            </a:pPr>
            <a:r>
              <a:rPr kumimoji="0" lang="nl-NL" sz="4000" b="0" i="0" u="none" strike="noStrike" kern="1200" cap="none" spc="0" normalizeH="0" baseline="0" noProof="0" dirty="0">
                <a:ln>
                  <a:noFill/>
                </a:ln>
                <a:solidFill>
                  <a:prstClr val="white"/>
                </a:solidFill>
                <a:effectLst/>
                <a:uLnTx/>
                <a:uFillTx/>
                <a:latin typeface="Fredoka One" panose="02000000000000000000" pitchFamily="2" charset="0"/>
                <a:ea typeface="+mn-ea"/>
                <a:cs typeface="+mn-cs"/>
              </a:rPr>
              <a:t>Vragen over seksualiteit</a:t>
            </a:r>
            <a:r>
              <a:rPr kumimoji="0" lang="nl-NL" sz="3400" b="0" i="0" u="none" strike="noStrike" kern="1200" cap="none" spc="0" normalizeH="0" baseline="0" noProof="0" dirty="0">
                <a:ln>
                  <a:noFill/>
                </a:ln>
                <a:solidFill>
                  <a:prstClr val="white"/>
                </a:solidFill>
                <a:effectLst/>
                <a:uLnTx/>
                <a:uFillTx/>
                <a:latin typeface="Fredoka One" panose="02000000000000000000" pitchFamily="2" charset="0"/>
                <a:ea typeface="+mn-ea"/>
                <a:cs typeface="+mn-cs"/>
              </a:rPr>
              <a:t>?</a:t>
            </a:r>
          </a:p>
        </p:txBody>
      </p:sp>
      <p:sp>
        <p:nvSpPr>
          <p:cNvPr id="11" name="Tekstvak 10">
            <a:extLst>
              <a:ext uri="{FF2B5EF4-FFF2-40B4-BE49-F238E27FC236}">
                <a16:creationId xmlns:a16="http://schemas.microsoft.com/office/drawing/2014/main" id="{F9BC7E74-7633-4A0C-40B3-1C98B6F2B94A}"/>
              </a:ext>
            </a:extLst>
          </p:cNvPr>
          <p:cNvSpPr txBox="1"/>
          <p:nvPr/>
        </p:nvSpPr>
        <p:spPr>
          <a:xfrm>
            <a:off x="3317727" y="4964293"/>
            <a:ext cx="5410738" cy="830997"/>
          </a:xfrm>
          <a:prstGeom prst="rect">
            <a:avLst/>
          </a:prstGeom>
          <a:noFill/>
        </p:spPr>
        <p:txBody>
          <a:bodyPr wrap="square" rtlCol="0">
            <a:spAutoFit/>
          </a:bodyPr>
          <a:lstStyle/>
          <a:p>
            <a:pPr algn="ctr"/>
            <a:r>
              <a:rPr lang="nl-NL" sz="2400" dirty="0">
                <a:latin typeface="Fredoka One" panose="02000000000000000000" pitchFamily="2" charset="0"/>
              </a:rPr>
              <a:t>Ga naar:</a:t>
            </a:r>
          </a:p>
          <a:p>
            <a:pPr algn="ctr"/>
            <a:r>
              <a:rPr lang="nl-NL" sz="2400" dirty="0">
                <a:latin typeface="Fredoka One" panose="02000000000000000000" pitchFamily="2" charset="0"/>
                <a:hlinkClick r:id="rId4"/>
              </a:rPr>
              <a:t>www.sense.info</a:t>
            </a:r>
            <a:endParaRPr lang="nl-NL" sz="2400" dirty="0">
              <a:latin typeface="Fredoka One" panose="02000000000000000000" pitchFamily="2" charset="0"/>
            </a:endParaRPr>
          </a:p>
        </p:txBody>
      </p:sp>
      <p:pic>
        <p:nvPicPr>
          <p:cNvPr id="2" name="Picture 4" descr="Home | Sense.info">
            <a:extLst>
              <a:ext uri="{FF2B5EF4-FFF2-40B4-BE49-F238E27FC236}">
                <a16:creationId xmlns:a16="http://schemas.microsoft.com/office/drawing/2014/main" id="{A1375AFA-0C49-6AC1-B140-EA1DDA1F90F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7873" t="7676" r="2884" b="12688"/>
          <a:stretch>
            <a:fillRect/>
          </a:stretch>
        </p:blipFill>
        <p:spPr bwMode="auto">
          <a:xfrm>
            <a:off x="3390631" y="2068975"/>
            <a:ext cx="5410738" cy="25348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09622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F325BC-296C-39D7-C45B-87635C2CB12C}"/>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A9C7F4F1-3876-5F55-56A9-C00DFC3CA24F}"/>
              </a:ext>
            </a:extLst>
          </p:cNvPr>
          <p:cNvSpPr>
            <a:spLocks noGrp="1"/>
          </p:cNvSpPr>
          <p:nvPr>
            <p:ph type="title"/>
          </p:nvPr>
        </p:nvSpPr>
        <p:spPr/>
        <p:txBody>
          <a:bodyPr/>
          <a:lstStyle/>
          <a:p>
            <a:r>
              <a:rPr lang="nl-NL"/>
              <a:t>Hoe gaan we met elkaar om?</a:t>
            </a:r>
          </a:p>
        </p:txBody>
      </p:sp>
      <p:sp>
        <p:nvSpPr>
          <p:cNvPr id="7" name="Tekstvak 6">
            <a:extLst>
              <a:ext uri="{FF2B5EF4-FFF2-40B4-BE49-F238E27FC236}">
                <a16:creationId xmlns:a16="http://schemas.microsoft.com/office/drawing/2014/main" id="{A6E007AD-AC6D-C9A2-A17F-7FBE9BE13591}"/>
              </a:ext>
            </a:extLst>
          </p:cNvPr>
          <p:cNvSpPr txBox="1"/>
          <p:nvPr/>
        </p:nvSpPr>
        <p:spPr>
          <a:xfrm>
            <a:off x="596347" y="2170886"/>
            <a:ext cx="8468139" cy="615553"/>
          </a:xfrm>
          <a:prstGeom prst="rect">
            <a:avLst/>
          </a:prstGeom>
          <a:noFill/>
        </p:spPr>
        <p:txBody>
          <a:bodyPr wrap="square">
            <a:spAutoFit/>
          </a:bodyPr>
          <a:lstStyle/>
          <a:p>
            <a:endParaRPr lang="en-US" sz="1600"/>
          </a:p>
          <a:p>
            <a:pPr marL="285750" indent="-285750">
              <a:buFont typeface="Wingdings" panose="05000000000000000000" pitchFamily="2" charset="2"/>
              <a:buChar char="ü"/>
            </a:pPr>
            <a:endParaRPr lang="nl-NL"/>
          </a:p>
        </p:txBody>
      </p:sp>
      <p:pic>
        <p:nvPicPr>
          <p:cNvPr id="8" name="Afbeelding 7">
            <a:extLst>
              <a:ext uri="{FF2B5EF4-FFF2-40B4-BE49-F238E27FC236}">
                <a16:creationId xmlns:a16="http://schemas.microsoft.com/office/drawing/2014/main" id="{AEE6B212-3E95-CB87-1254-0F7D20CA1888}"/>
              </a:ext>
            </a:extLst>
          </p:cNvPr>
          <p:cNvPicPr>
            <a:picLocks noChangeAspect="1"/>
          </p:cNvPicPr>
          <p:nvPr/>
        </p:nvPicPr>
        <p:blipFill>
          <a:blip r:embed="rId3"/>
          <a:srcRect l="19379" t="22414" r="16876" b="19286"/>
          <a:stretch>
            <a:fillRect/>
          </a:stretch>
        </p:blipFill>
        <p:spPr>
          <a:xfrm>
            <a:off x="8981441" y="3840872"/>
            <a:ext cx="2900680" cy="2652879"/>
          </a:xfrm>
          <a:prstGeom prst="rect">
            <a:avLst/>
          </a:prstGeom>
        </p:spPr>
      </p:pic>
      <p:pic>
        <p:nvPicPr>
          <p:cNvPr id="3" name="Afbeelding 2">
            <a:extLst>
              <a:ext uri="{FF2B5EF4-FFF2-40B4-BE49-F238E27FC236}">
                <a16:creationId xmlns:a16="http://schemas.microsoft.com/office/drawing/2014/main" id="{56A40EBE-77DD-0CF9-3BDC-3DE0B8A06F1A}"/>
              </a:ext>
            </a:extLst>
          </p:cNvPr>
          <p:cNvPicPr>
            <a:picLocks noChangeAspect="1"/>
          </p:cNvPicPr>
          <p:nvPr/>
        </p:nvPicPr>
        <p:blipFill>
          <a:blip r:embed="rId3"/>
          <a:srcRect l="19379" t="22414" r="16876" b="19286"/>
          <a:stretch>
            <a:fillRect/>
          </a:stretch>
        </p:blipFill>
        <p:spPr>
          <a:xfrm>
            <a:off x="8449519" y="3354392"/>
            <a:ext cx="3432602" cy="3139360"/>
          </a:xfrm>
          <a:prstGeom prst="rect">
            <a:avLst/>
          </a:prstGeom>
        </p:spPr>
      </p:pic>
    </p:spTree>
    <p:extLst>
      <p:ext uri="{BB962C8B-B14F-4D97-AF65-F5344CB8AC3E}">
        <p14:creationId xmlns:p14="http://schemas.microsoft.com/office/powerpoint/2010/main" val="1572457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D730F1-B505-5E2A-6751-0AD23A8C14E2}"/>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A2E0AC4A-76BE-D34C-BCD8-3242ADEF2EAD}"/>
              </a:ext>
            </a:extLst>
          </p:cNvPr>
          <p:cNvSpPr>
            <a:spLocks noGrp="1"/>
          </p:cNvSpPr>
          <p:nvPr>
            <p:ph type="title"/>
          </p:nvPr>
        </p:nvSpPr>
        <p:spPr/>
        <p:txBody>
          <a:bodyPr/>
          <a:lstStyle/>
          <a:p>
            <a:r>
              <a:rPr lang="nl-NL"/>
              <a:t>Hoe gaan we met elkaar om?</a:t>
            </a:r>
          </a:p>
        </p:txBody>
      </p:sp>
      <p:sp>
        <p:nvSpPr>
          <p:cNvPr id="7" name="Tekstvak 6">
            <a:extLst>
              <a:ext uri="{FF2B5EF4-FFF2-40B4-BE49-F238E27FC236}">
                <a16:creationId xmlns:a16="http://schemas.microsoft.com/office/drawing/2014/main" id="{F13EFC6D-970A-72EF-6272-6ED84BE5E961}"/>
              </a:ext>
            </a:extLst>
          </p:cNvPr>
          <p:cNvSpPr txBox="1"/>
          <p:nvPr/>
        </p:nvSpPr>
        <p:spPr>
          <a:xfrm>
            <a:off x="596347" y="2170886"/>
            <a:ext cx="8468139" cy="615553"/>
          </a:xfrm>
          <a:prstGeom prst="rect">
            <a:avLst/>
          </a:prstGeom>
          <a:noFill/>
        </p:spPr>
        <p:txBody>
          <a:bodyPr wrap="square">
            <a:spAutoFit/>
          </a:bodyPr>
          <a:lstStyle/>
          <a:p>
            <a:endParaRPr lang="en-US" sz="1600"/>
          </a:p>
          <a:p>
            <a:pPr marL="285750" indent="-285750">
              <a:buFont typeface="Wingdings" panose="05000000000000000000" pitchFamily="2" charset="2"/>
              <a:buChar char="ü"/>
            </a:pPr>
            <a:endParaRPr lang="nl-NL"/>
          </a:p>
        </p:txBody>
      </p:sp>
      <p:pic>
        <p:nvPicPr>
          <p:cNvPr id="8" name="Afbeelding 7">
            <a:extLst>
              <a:ext uri="{FF2B5EF4-FFF2-40B4-BE49-F238E27FC236}">
                <a16:creationId xmlns:a16="http://schemas.microsoft.com/office/drawing/2014/main" id="{207CA9AB-2C4C-051F-19A0-4CB99B468CA3}"/>
              </a:ext>
            </a:extLst>
          </p:cNvPr>
          <p:cNvPicPr>
            <a:picLocks noChangeAspect="1"/>
          </p:cNvPicPr>
          <p:nvPr/>
        </p:nvPicPr>
        <p:blipFill>
          <a:blip r:embed="rId3"/>
          <a:srcRect l="19379" t="22414" r="16876" b="19286"/>
          <a:stretch>
            <a:fillRect/>
          </a:stretch>
        </p:blipFill>
        <p:spPr>
          <a:xfrm>
            <a:off x="8449519" y="3354392"/>
            <a:ext cx="3432602" cy="3139360"/>
          </a:xfrm>
          <a:prstGeom prst="rect">
            <a:avLst/>
          </a:prstGeom>
        </p:spPr>
      </p:pic>
      <p:sp>
        <p:nvSpPr>
          <p:cNvPr id="3" name="Tekstvak 2">
            <a:extLst>
              <a:ext uri="{FF2B5EF4-FFF2-40B4-BE49-F238E27FC236}">
                <a16:creationId xmlns:a16="http://schemas.microsoft.com/office/drawing/2014/main" id="{0E5671CC-A950-885C-1A0C-13D931DC12CE}"/>
              </a:ext>
            </a:extLst>
          </p:cNvPr>
          <p:cNvSpPr txBox="1"/>
          <p:nvPr/>
        </p:nvSpPr>
        <p:spPr>
          <a:xfrm>
            <a:off x="823953" y="2085399"/>
            <a:ext cx="8012926" cy="2308324"/>
          </a:xfrm>
          <a:prstGeom prst="rect">
            <a:avLst/>
          </a:prstGeom>
          <a:noFill/>
        </p:spPr>
        <p:txBody>
          <a:bodyPr wrap="square">
            <a:spAutoFit/>
          </a:bodyPr>
          <a:lstStyle/>
          <a:p>
            <a:pPr marL="285750" indent="-285750">
              <a:buFont typeface="Arial" panose="020B0604020202020204" pitchFamily="34" charset="0"/>
              <a:buChar char="•"/>
            </a:pPr>
            <a:r>
              <a:rPr lang="nl-NL" sz="2400" dirty="0"/>
              <a:t>Elkaar uit laten praten </a:t>
            </a:r>
          </a:p>
          <a:p>
            <a:pPr marL="285750" indent="-285750">
              <a:buFont typeface="Arial" panose="020B0604020202020204" pitchFamily="34" charset="0"/>
              <a:buChar char="•"/>
            </a:pPr>
            <a:r>
              <a:rPr lang="nl-NL" sz="2400" dirty="0"/>
              <a:t>Lachen mag, uitlachen niet </a:t>
            </a:r>
          </a:p>
          <a:p>
            <a:pPr marL="285750" indent="-285750">
              <a:buFont typeface="Arial" panose="020B0604020202020204" pitchFamily="34" charset="0"/>
              <a:buChar char="•"/>
            </a:pPr>
            <a:r>
              <a:rPr lang="nl-NL" sz="2400" dirty="0"/>
              <a:t>Respecteer meningsverschillen</a:t>
            </a:r>
          </a:p>
          <a:p>
            <a:pPr marL="285750" indent="-285750">
              <a:buFont typeface="Arial" panose="020B0604020202020204" pitchFamily="34" charset="0"/>
              <a:buChar char="•"/>
            </a:pPr>
            <a:r>
              <a:rPr lang="nl-NL" sz="2400" dirty="0"/>
              <a:t>Wat we bespreken blijft binnen de groep</a:t>
            </a:r>
          </a:p>
          <a:p>
            <a:pPr marL="285750" indent="-285750">
              <a:buFont typeface="Arial" panose="020B0604020202020204" pitchFamily="34" charset="0"/>
              <a:buChar char="•"/>
            </a:pPr>
            <a:r>
              <a:rPr lang="nl-NL" sz="2400" dirty="0"/>
              <a:t>Je hoeft nooit iets te delen wat je niet wil delen</a:t>
            </a:r>
          </a:p>
          <a:p>
            <a:pPr marL="285750" indent="-285750">
              <a:buFont typeface="Arial" panose="020B0604020202020204" pitchFamily="34" charset="0"/>
              <a:buChar char="•"/>
            </a:pPr>
            <a:r>
              <a:rPr lang="nl-NL" sz="2400" dirty="0"/>
              <a:t>Telefoons in de tas </a:t>
            </a:r>
          </a:p>
        </p:txBody>
      </p:sp>
    </p:spTree>
    <p:extLst>
      <p:ext uri="{BB962C8B-B14F-4D97-AF65-F5344CB8AC3E}">
        <p14:creationId xmlns:p14="http://schemas.microsoft.com/office/powerpoint/2010/main" val="11228804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83C744-9C69-6CA6-EC2F-DA145A57841C}"/>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B85A6198-B4EC-BA72-8FD7-DF2268105CEC}"/>
              </a:ext>
            </a:extLst>
          </p:cNvPr>
          <p:cNvSpPr>
            <a:spLocks noGrp="1"/>
          </p:cNvSpPr>
          <p:nvPr>
            <p:ph type="title"/>
          </p:nvPr>
        </p:nvSpPr>
        <p:spPr/>
        <p:txBody>
          <a:bodyPr/>
          <a:lstStyle/>
          <a:p>
            <a:pPr algn="ctr"/>
            <a:r>
              <a:rPr lang="nl-NL" dirty="0"/>
              <a:t>E-</a:t>
            </a:r>
            <a:r>
              <a:rPr lang="nl-NL" dirty="0" err="1"/>
              <a:t>learning</a:t>
            </a:r>
            <a:r>
              <a:rPr lang="nl-NL" dirty="0"/>
              <a:t> Fijn en Veilig</a:t>
            </a:r>
          </a:p>
        </p:txBody>
      </p:sp>
      <p:sp>
        <p:nvSpPr>
          <p:cNvPr id="7" name="Tekstvak 6">
            <a:extLst>
              <a:ext uri="{FF2B5EF4-FFF2-40B4-BE49-F238E27FC236}">
                <a16:creationId xmlns:a16="http://schemas.microsoft.com/office/drawing/2014/main" id="{78F61216-2BB2-66E2-A494-162B1BFF5398}"/>
              </a:ext>
            </a:extLst>
          </p:cNvPr>
          <p:cNvSpPr txBox="1"/>
          <p:nvPr/>
        </p:nvSpPr>
        <p:spPr>
          <a:xfrm>
            <a:off x="596347" y="2170886"/>
            <a:ext cx="8468139" cy="615553"/>
          </a:xfrm>
          <a:prstGeom prst="rect">
            <a:avLst/>
          </a:prstGeom>
          <a:noFill/>
        </p:spPr>
        <p:txBody>
          <a:bodyPr wrap="square">
            <a:spAutoFit/>
          </a:bodyPr>
          <a:lstStyle/>
          <a:p>
            <a:endParaRPr lang="en-US" sz="1600" dirty="0"/>
          </a:p>
          <a:p>
            <a:endParaRPr lang="nl-NL" dirty="0"/>
          </a:p>
        </p:txBody>
      </p:sp>
      <p:pic>
        <p:nvPicPr>
          <p:cNvPr id="9" name="Afbeelding 8">
            <a:extLst>
              <a:ext uri="{FF2B5EF4-FFF2-40B4-BE49-F238E27FC236}">
                <a16:creationId xmlns:a16="http://schemas.microsoft.com/office/drawing/2014/main" id="{36BE2E20-D0C1-A378-2936-80E8E1BAA7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55145" y="1818010"/>
            <a:ext cx="3681706" cy="3681706"/>
          </a:xfrm>
          <a:prstGeom prst="rect">
            <a:avLst/>
          </a:prstGeom>
        </p:spPr>
      </p:pic>
      <p:sp>
        <p:nvSpPr>
          <p:cNvPr id="13" name="Tijdelijke aanduiding voor tekst 2">
            <a:extLst>
              <a:ext uri="{FF2B5EF4-FFF2-40B4-BE49-F238E27FC236}">
                <a16:creationId xmlns:a16="http://schemas.microsoft.com/office/drawing/2014/main" id="{EC50CEC9-6A17-7F34-E2A1-6EA08F3E2276}"/>
              </a:ext>
            </a:extLst>
          </p:cNvPr>
          <p:cNvSpPr>
            <a:spLocks noGrp="1"/>
          </p:cNvSpPr>
          <p:nvPr>
            <p:ph type="body" sz="quarter" idx="10"/>
          </p:nvPr>
        </p:nvSpPr>
        <p:spPr>
          <a:xfrm>
            <a:off x="766761" y="5852592"/>
            <a:ext cx="10658475" cy="504329"/>
          </a:xfrm>
        </p:spPr>
        <p:txBody>
          <a:bodyPr/>
          <a:lstStyle/>
          <a:p>
            <a:pPr algn="ctr"/>
            <a:r>
              <a:rPr lang="nl-NL" dirty="0"/>
              <a:t>Of ga naar: https://www.ggdijsselland.nl/elearningfijnenveilig </a:t>
            </a:r>
          </a:p>
        </p:txBody>
      </p:sp>
    </p:spTree>
    <p:extLst>
      <p:ext uri="{BB962C8B-B14F-4D97-AF65-F5344CB8AC3E}">
        <p14:creationId xmlns:p14="http://schemas.microsoft.com/office/powerpoint/2010/main" val="39677281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A4EC7C-C315-1CD7-3A97-82FA79C9D3C7}"/>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DAAB2061-BD09-24FD-B37D-F6EAA6E3BF0A}"/>
              </a:ext>
            </a:extLst>
          </p:cNvPr>
          <p:cNvSpPr>
            <a:spLocks noGrp="1"/>
          </p:cNvSpPr>
          <p:nvPr>
            <p:ph type="title"/>
          </p:nvPr>
        </p:nvSpPr>
        <p:spPr/>
        <p:txBody>
          <a:bodyPr/>
          <a:lstStyle/>
          <a:p>
            <a:r>
              <a:rPr lang="nl-NL" dirty="0"/>
              <a:t>Terugblik e-</a:t>
            </a:r>
            <a:r>
              <a:rPr lang="nl-NL" dirty="0" err="1"/>
              <a:t>learning</a:t>
            </a:r>
            <a:r>
              <a:rPr lang="nl-NL" dirty="0"/>
              <a:t> </a:t>
            </a:r>
          </a:p>
        </p:txBody>
      </p:sp>
      <p:pic>
        <p:nvPicPr>
          <p:cNvPr id="3" name="Afbeelding 2">
            <a:extLst>
              <a:ext uri="{FF2B5EF4-FFF2-40B4-BE49-F238E27FC236}">
                <a16:creationId xmlns:a16="http://schemas.microsoft.com/office/drawing/2014/main" id="{EF6507F1-9CF4-BE9F-C25B-7F59D97073C7}"/>
              </a:ext>
            </a:extLst>
          </p:cNvPr>
          <p:cNvPicPr>
            <a:picLocks noChangeAspect="1"/>
          </p:cNvPicPr>
          <p:nvPr/>
        </p:nvPicPr>
        <p:blipFill>
          <a:blip r:embed="rId3"/>
          <a:stretch>
            <a:fillRect/>
          </a:stretch>
        </p:blipFill>
        <p:spPr>
          <a:xfrm>
            <a:off x="1809989" y="1690813"/>
            <a:ext cx="2541812" cy="4577615"/>
          </a:xfrm>
          <a:prstGeom prst="rect">
            <a:avLst/>
          </a:prstGeom>
        </p:spPr>
      </p:pic>
      <p:pic>
        <p:nvPicPr>
          <p:cNvPr id="4" name="Afbeelding 3">
            <a:extLst>
              <a:ext uri="{FF2B5EF4-FFF2-40B4-BE49-F238E27FC236}">
                <a16:creationId xmlns:a16="http://schemas.microsoft.com/office/drawing/2014/main" id="{7160EA4D-5230-FB2D-C27A-4C914DD1C6EF}"/>
              </a:ext>
            </a:extLst>
          </p:cNvPr>
          <p:cNvPicPr>
            <a:picLocks noChangeAspect="1"/>
          </p:cNvPicPr>
          <p:nvPr/>
        </p:nvPicPr>
        <p:blipFill>
          <a:blip r:embed="rId4"/>
          <a:stretch>
            <a:fillRect/>
          </a:stretch>
        </p:blipFill>
        <p:spPr>
          <a:xfrm>
            <a:off x="4802482" y="1690815"/>
            <a:ext cx="2587035" cy="4577614"/>
          </a:xfrm>
          <a:prstGeom prst="rect">
            <a:avLst/>
          </a:prstGeom>
        </p:spPr>
      </p:pic>
      <p:pic>
        <p:nvPicPr>
          <p:cNvPr id="5" name="Afbeelding 4">
            <a:extLst>
              <a:ext uri="{FF2B5EF4-FFF2-40B4-BE49-F238E27FC236}">
                <a16:creationId xmlns:a16="http://schemas.microsoft.com/office/drawing/2014/main" id="{FEB138BD-285A-44A1-9DED-B8086B5411E4}"/>
              </a:ext>
            </a:extLst>
          </p:cNvPr>
          <p:cNvPicPr>
            <a:picLocks noChangeAspect="1"/>
          </p:cNvPicPr>
          <p:nvPr/>
        </p:nvPicPr>
        <p:blipFill>
          <a:blip r:embed="rId5"/>
          <a:stretch>
            <a:fillRect/>
          </a:stretch>
        </p:blipFill>
        <p:spPr>
          <a:xfrm>
            <a:off x="7845061" y="1690688"/>
            <a:ext cx="2554890" cy="4596434"/>
          </a:xfrm>
          <a:prstGeom prst="rect">
            <a:avLst/>
          </a:prstGeom>
        </p:spPr>
      </p:pic>
    </p:spTree>
    <p:extLst>
      <p:ext uri="{BB962C8B-B14F-4D97-AF65-F5344CB8AC3E}">
        <p14:creationId xmlns:p14="http://schemas.microsoft.com/office/powerpoint/2010/main" val="28079926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449FAF-0916-3D12-B359-E15C4124AF11}"/>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A956E522-1DAB-3DCC-28E9-4839639BC944}"/>
              </a:ext>
            </a:extLst>
          </p:cNvPr>
          <p:cNvSpPr>
            <a:spLocks noGrp="1"/>
          </p:cNvSpPr>
          <p:nvPr>
            <p:ph type="title"/>
          </p:nvPr>
        </p:nvSpPr>
        <p:spPr/>
        <p:txBody>
          <a:bodyPr/>
          <a:lstStyle/>
          <a:p>
            <a:pPr algn="ctr"/>
            <a:r>
              <a:rPr lang="nl-NL" dirty="0"/>
              <a:t>Stelling</a:t>
            </a:r>
          </a:p>
        </p:txBody>
      </p:sp>
    </p:spTree>
    <p:extLst>
      <p:ext uri="{BB962C8B-B14F-4D97-AF65-F5344CB8AC3E}">
        <p14:creationId xmlns:p14="http://schemas.microsoft.com/office/powerpoint/2010/main" val="2493377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C202CD-C3A3-D926-2D06-863D962897C4}"/>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3AB8BFC-B762-73B0-A624-7E90D2EE06E1}"/>
              </a:ext>
            </a:extLst>
          </p:cNvPr>
          <p:cNvSpPr>
            <a:spLocks noGrp="1"/>
          </p:cNvSpPr>
          <p:nvPr>
            <p:ph type="title"/>
          </p:nvPr>
        </p:nvSpPr>
        <p:spPr/>
        <p:txBody>
          <a:bodyPr/>
          <a:lstStyle/>
          <a:p>
            <a:pPr algn="ctr"/>
            <a:r>
              <a:rPr lang="nl-NL" dirty="0"/>
              <a:t>Stelling</a:t>
            </a:r>
          </a:p>
        </p:txBody>
      </p:sp>
      <p:sp>
        <p:nvSpPr>
          <p:cNvPr id="5" name="Tijdelijke aanduiding voor tekst 2">
            <a:extLst>
              <a:ext uri="{FF2B5EF4-FFF2-40B4-BE49-F238E27FC236}">
                <a16:creationId xmlns:a16="http://schemas.microsoft.com/office/drawing/2014/main" id="{011C06A4-A885-471D-8022-5BFD910DCB9D}"/>
              </a:ext>
            </a:extLst>
          </p:cNvPr>
          <p:cNvSpPr>
            <a:spLocks noGrp="1"/>
          </p:cNvSpPr>
          <p:nvPr>
            <p:ph type="body" sz="quarter" idx="10"/>
          </p:nvPr>
        </p:nvSpPr>
        <p:spPr>
          <a:xfrm>
            <a:off x="766762" y="2924671"/>
            <a:ext cx="10658475" cy="504329"/>
          </a:xfrm>
        </p:spPr>
        <p:txBody>
          <a:bodyPr/>
          <a:lstStyle/>
          <a:p>
            <a:pPr algn="ctr"/>
            <a:r>
              <a:rPr lang="nl-NL" dirty="0"/>
              <a:t>Als je je veilig voelt tijdens de seks, dan is het ook veilig</a:t>
            </a:r>
          </a:p>
        </p:txBody>
      </p:sp>
    </p:spTree>
    <p:extLst>
      <p:ext uri="{BB962C8B-B14F-4D97-AF65-F5344CB8AC3E}">
        <p14:creationId xmlns:p14="http://schemas.microsoft.com/office/powerpoint/2010/main" val="1340330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148857-4A3D-A5D1-6A23-E1A236EEA424}"/>
              </a:ext>
            </a:extLst>
          </p:cNvPr>
          <p:cNvSpPr>
            <a:spLocks noGrp="1"/>
          </p:cNvSpPr>
          <p:nvPr>
            <p:ph type="title"/>
          </p:nvPr>
        </p:nvSpPr>
        <p:spPr/>
        <p:txBody>
          <a:bodyPr/>
          <a:lstStyle/>
          <a:p>
            <a:pPr algn="ctr"/>
            <a:r>
              <a:rPr lang="nl-NL" dirty="0"/>
              <a:t>Een soa-test, wat is waar? </a:t>
            </a:r>
          </a:p>
        </p:txBody>
      </p:sp>
      <p:sp>
        <p:nvSpPr>
          <p:cNvPr id="4" name="Tijdelijke aanduiding voor tekst 3">
            <a:extLst>
              <a:ext uri="{FF2B5EF4-FFF2-40B4-BE49-F238E27FC236}">
                <a16:creationId xmlns:a16="http://schemas.microsoft.com/office/drawing/2014/main" id="{32352878-2204-E273-C703-AA323FEC1162}"/>
              </a:ext>
            </a:extLst>
          </p:cNvPr>
          <p:cNvSpPr>
            <a:spLocks noGrp="1"/>
          </p:cNvSpPr>
          <p:nvPr>
            <p:ph type="body" sz="quarter" idx="11"/>
          </p:nvPr>
        </p:nvSpPr>
        <p:spPr/>
        <p:txBody>
          <a:bodyPr/>
          <a:lstStyle/>
          <a:p>
            <a:endParaRPr lang="nl-NL" dirty="0"/>
          </a:p>
        </p:txBody>
      </p:sp>
      <p:pic>
        <p:nvPicPr>
          <p:cNvPr id="7" name="Afbeelding 6">
            <a:extLst>
              <a:ext uri="{FF2B5EF4-FFF2-40B4-BE49-F238E27FC236}">
                <a16:creationId xmlns:a16="http://schemas.microsoft.com/office/drawing/2014/main" id="{2AE2EF35-EBEE-3FF9-73B2-16D62AE15610}"/>
              </a:ext>
            </a:extLst>
          </p:cNvPr>
          <p:cNvPicPr>
            <a:picLocks noChangeAspect="1"/>
          </p:cNvPicPr>
          <p:nvPr/>
        </p:nvPicPr>
        <p:blipFill>
          <a:blip r:embed="rId3"/>
          <a:stretch>
            <a:fillRect/>
          </a:stretch>
        </p:blipFill>
        <p:spPr>
          <a:xfrm>
            <a:off x="8542116" y="3490731"/>
            <a:ext cx="3101051" cy="3101051"/>
          </a:xfrm>
          <a:prstGeom prst="rect">
            <a:avLst/>
          </a:prstGeom>
        </p:spPr>
      </p:pic>
    </p:spTree>
    <p:extLst>
      <p:ext uri="{BB962C8B-B14F-4D97-AF65-F5344CB8AC3E}">
        <p14:creationId xmlns:p14="http://schemas.microsoft.com/office/powerpoint/2010/main" val="16188420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229281-3D2A-4595-D502-D033257AA58A}"/>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83E03B38-2025-47C6-C80C-D33C458BA306}"/>
              </a:ext>
            </a:extLst>
          </p:cNvPr>
          <p:cNvSpPr>
            <a:spLocks noGrp="1"/>
          </p:cNvSpPr>
          <p:nvPr>
            <p:ph type="title"/>
          </p:nvPr>
        </p:nvSpPr>
        <p:spPr/>
        <p:txBody>
          <a:bodyPr/>
          <a:lstStyle/>
          <a:p>
            <a:r>
              <a:rPr lang="nl-NL" dirty="0"/>
              <a:t>Praten over seks </a:t>
            </a:r>
          </a:p>
        </p:txBody>
      </p:sp>
      <p:sp>
        <p:nvSpPr>
          <p:cNvPr id="4" name="Tijdelijke aanduiding voor tekst 3">
            <a:extLst>
              <a:ext uri="{FF2B5EF4-FFF2-40B4-BE49-F238E27FC236}">
                <a16:creationId xmlns:a16="http://schemas.microsoft.com/office/drawing/2014/main" id="{90D22B86-B8D2-C681-395A-146EC89986FD}"/>
              </a:ext>
            </a:extLst>
          </p:cNvPr>
          <p:cNvSpPr>
            <a:spLocks noGrp="1"/>
          </p:cNvSpPr>
          <p:nvPr>
            <p:ph type="body" sz="quarter" idx="11"/>
          </p:nvPr>
        </p:nvSpPr>
        <p:spPr/>
        <p:txBody>
          <a:bodyPr/>
          <a:lstStyle/>
          <a:p>
            <a:endParaRPr lang="nl-NL" dirty="0"/>
          </a:p>
        </p:txBody>
      </p:sp>
      <p:sp>
        <p:nvSpPr>
          <p:cNvPr id="6" name="Tijdelijke aanduiding voor tekst 5">
            <a:extLst>
              <a:ext uri="{FF2B5EF4-FFF2-40B4-BE49-F238E27FC236}">
                <a16:creationId xmlns:a16="http://schemas.microsoft.com/office/drawing/2014/main" id="{CB3C4414-44B3-1181-C0BA-BF90C1625AD7}"/>
              </a:ext>
            </a:extLst>
          </p:cNvPr>
          <p:cNvSpPr>
            <a:spLocks noGrp="1"/>
          </p:cNvSpPr>
          <p:nvPr>
            <p:ph type="body" sz="quarter" idx="10"/>
          </p:nvPr>
        </p:nvSpPr>
        <p:spPr/>
        <p:txBody>
          <a:bodyPr/>
          <a:lstStyle/>
          <a:p>
            <a:endParaRPr lang="nl-NL"/>
          </a:p>
        </p:txBody>
      </p:sp>
      <p:pic>
        <p:nvPicPr>
          <p:cNvPr id="7" name="Afbeelding 6">
            <a:extLst>
              <a:ext uri="{FF2B5EF4-FFF2-40B4-BE49-F238E27FC236}">
                <a16:creationId xmlns:a16="http://schemas.microsoft.com/office/drawing/2014/main" id="{1CD69916-54D3-9159-3AB5-6F0A4612ED30}"/>
              </a:ext>
            </a:extLst>
          </p:cNvPr>
          <p:cNvPicPr>
            <a:picLocks noChangeAspect="1"/>
          </p:cNvPicPr>
          <p:nvPr/>
        </p:nvPicPr>
        <p:blipFill>
          <a:blip r:embed="rId3"/>
          <a:srcRect l="5930" t="9968" r="5238" b="7052"/>
          <a:stretch>
            <a:fillRect/>
          </a:stretch>
        </p:blipFill>
        <p:spPr>
          <a:xfrm>
            <a:off x="8252751" y="3308405"/>
            <a:ext cx="3483980" cy="3254441"/>
          </a:xfrm>
          <a:prstGeom prst="rect">
            <a:avLst/>
          </a:prstGeom>
        </p:spPr>
      </p:pic>
    </p:spTree>
    <p:extLst>
      <p:ext uri="{BB962C8B-B14F-4D97-AF65-F5344CB8AC3E}">
        <p14:creationId xmlns:p14="http://schemas.microsoft.com/office/powerpoint/2010/main" val="2605948403"/>
      </p:ext>
    </p:extLst>
  </p:cSld>
  <p:clrMapOvr>
    <a:masterClrMapping/>
  </p:clrMapOvr>
</p:sld>
</file>

<file path=ppt/theme/theme1.xml><?xml version="1.0" encoding="utf-8"?>
<a:theme xmlns:a="http://schemas.openxmlformats.org/drawingml/2006/main" name="Huisstijl groen">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l">
          <a:buClr>
            <a:srgbClr val="0064AF"/>
          </a:buClr>
          <a:defRPr sz="2400" dirty="0" smtClean="0"/>
        </a:defPPr>
      </a:lstStyle>
    </a:txDef>
  </a:objectDefaults>
  <a:extraClrSchemeLst/>
  <a:extLst>
    <a:ext uri="{05A4C25C-085E-4340-85A3-A5531E510DB2}">
      <thm15:themeFamily xmlns:thm15="http://schemas.microsoft.com/office/thememl/2012/main" name="Presentatie1" id="{0A6B8881-F56B-491D-8B04-8D0FF6541AE9}" vid="{657D84CE-CA84-4BE9-9343-67E79F14AD3D}"/>
    </a:ext>
  </a:extLst>
</a:theme>
</file>

<file path=ppt/theme/theme2.xml><?xml version="1.0" encoding="utf-8"?>
<a:theme xmlns:a="http://schemas.openxmlformats.org/drawingml/2006/main" name="1_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21AE6AA330E404E95871CB2BCFA6FB7" ma:contentTypeVersion="13" ma:contentTypeDescription="Een nieuw document maken." ma:contentTypeScope="" ma:versionID="d53a211a974ebdb688ce88447da5a918">
  <xsd:schema xmlns:xsd="http://www.w3.org/2001/XMLSchema" xmlns:xs="http://www.w3.org/2001/XMLSchema" xmlns:p="http://schemas.microsoft.com/office/2006/metadata/properties" xmlns:ns2="67709ec3-4993-47e9-b332-0a36c760d557" xmlns:ns3="d759b8d8-ed21-49e4-bf57-0793fb95f9f7" targetNamespace="http://schemas.microsoft.com/office/2006/metadata/properties" ma:root="true" ma:fieldsID="156aa88a64a5777ad4eedd11d2b6fb5f" ns2:_="" ns3:_="">
    <xsd:import namespace="67709ec3-4993-47e9-b332-0a36c760d557"/>
    <xsd:import namespace="d759b8d8-ed21-49e4-bf57-0793fb95f9f7"/>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7709ec3-4993-47e9-b332-0a36c760d5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Afbeeldingtags" ma:readOnly="false" ma:fieldId="{5cf76f15-5ced-4ddc-b409-7134ff3c332f}" ma:taxonomyMulti="true" ma:sspId="7745904b-4a30-4acb-a2b1-33f6399f4dcd"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element name="MediaServiceBillingMetadata" ma:index="20"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759b8d8-ed21-49e4-bf57-0793fb95f9f7"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d5dd8be8-ad58-4b81-9658-6049e0109ed8}" ma:internalName="TaxCatchAll" ma:showField="CatchAllData" ma:web="d759b8d8-ed21-49e4-bf57-0793fb95f9f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d759b8d8-ed21-49e4-bf57-0793fb95f9f7" xsi:nil="true"/>
    <lcf76f155ced4ddcb4097134ff3c332f xmlns="67709ec3-4993-47e9-b332-0a36c760d557">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04F9B05-47B7-4D2D-9C7B-F93CFBE9E53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7709ec3-4993-47e9-b332-0a36c760d557"/>
    <ds:schemaRef ds:uri="d759b8d8-ed21-49e4-bf57-0793fb95f9f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C015178-9466-4CAA-8867-DA3B430DDBD3}">
  <ds:schemaRefs>
    <ds:schemaRef ds:uri="67709ec3-4993-47e9-b332-0a36c760d557"/>
    <ds:schemaRef ds:uri="d759b8d8-ed21-49e4-bf57-0793fb95f9f7"/>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AAD44E9D-F44E-469F-997C-44DAA143B25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17279</TotalTime>
  <Words>2374</Words>
  <Application>Microsoft Office PowerPoint</Application>
  <PresentationFormat>Breedbeeld</PresentationFormat>
  <Paragraphs>262</Paragraphs>
  <Slides>13</Slides>
  <Notes>12</Notes>
  <HiddenSlides>0</HiddenSlides>
  <MMClips>0</MMClips>
  <ScaleCrop>false</ScaleCrop>
  <HeadingPairs>
    <vt:vector size="6" baseType="variant">
      <vt:variant>
        <vt:lpstr>Gebruikte lettertypen</vt:lpstr>
      </vt:variant>
      <vt:variant>
        <vt:i4>5</vt:i4>
      </vt:variant>
      <vt:variant>
        <vt:lpstr>Thema</vt:lpstr>
      </vt:variant>
      <vt:variant>
        <vt:i4>2</vt:i4>
      </vt:variant>
      <vt:variant>
        <vt:lpstr>Diatitels</vt:lpstr>
      </vt:variant>
      <vt:variant>
        <vt:i4>13</vt:i4>
      </vt:variant>
    </vt:vector>
  </HeadingPairs>
  <TitlesOfParts>
    <vt:vector size="20" baseType="lpstr">
      <vt:lpstr>Aptos</vt:lpstr>
      <vt:lpstr>Arial</vt:lpstr>
      <vt:lpstr>Calibri</vt:lpstr>
      <vt:lpstr>Fredoka One</vt:lpstr>
      <vt:lpstr>Wingdings</vt:lpstr>
      <vt:lpstr>Huisstijl groen</vt:lpstr>
      <vt:lpstr>1_Kantoorthema</vt:lpstr>
      <vt:lpstr>Fijn en Veilig</vt:lpstr>
      <vt:lpstr>Hoe gaan we met elkaar om?</vt:lpstr>
      <vt:lpstr>Hoe gaan we met elkaar om?</vt:lpstr>
      <vt:lpstr>E-learning Fijn en Veilig</vt:lpstr>
      <vt:lpstr>Terugblik e-learning </vt:lpstr>
      <vt:lpstr>Stelling</vt:lpstr>
      <vt:lpstr>Stelling</vt:lpstr>
      <vt:lpstr>Een soa-test, wat is waar? </vt:lpstr>
      <vt:lpstr>Praten over seks </vt:lpstr>
      <vt:lpstr>Praten over seks </vt:lpstr>
      <vt:lpstr>Afsluiting </vt:lpstr>
      <vt:lpstr>Afsluiting </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Madelein Taen</dc:creator>
  <cp:lastModifiedBy>Harm van Koppen</cp:lastModifiedBy>
  <cp:revision>2</cp:revision>
  <dcterms:created xsi:type="dcterms:W3CDTF">2026-03-10T10:32:26Z</dcterms:created>
  <dcterms:modified xsi:type="dcterms:W3CDTF">2026-05-04T09:12:30Z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0x010100F21AE6AA330E404E95871CB2BCFA6FB7</vt:lpwstr>
  </property>
  <property fmtid="{D5CDD505-2E9C-101B-9397-08002B2CF9AE}" pid="3" name="MediaServiceImageTags">
    <vt:lpwstr/>
  </property>
</Properties>
</file>